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53"/>
  </p:notesMasterIdLst>
  <p:sldIdLst>
    <p:sldId id="608" r:id="rId2"/>
    <p:sldId id="830" r:id="rId3"/>
    <p:sldId id="836" r:id="rId4"/>
    <p:sldId id="847" r:id="rId5"/>
    <p:sldId id="848" r:id="rId6"/>
    <p:sldId id="850" r:id="rId7"/>
    <p:sldId id="851" r:id="rId8"/>
    <p:sldId id="855" r:id="rId9"/>
    <p:sldId id="837" r:id="rId10"/>
    <p:sldId id="868" r:id="rId11"/>
    <p:sldId id="834" r:id="rId12"/>
    <p:sldId id="852" r:id="rId13"/>
    <p:sldId id="854" r:id="rId14"/>
    <p:sldId id="853" r:id="rId15"/>
    <p:sldId id="838" r:id="rId16"/>
    <p:sldId id="857" r:id="rId17"/>
    <p:sldId id="832" r:id="rId18"/>
    <p:sldId id="856" r:id="rId19"/>
    <p:sldId id="869" r:id="rId20"/>
    <p:sldId id="831" r:id="rId21"/>
    <p:sldId id="871" r:id="rId22"/>
    <p:sldId id="870" r:id="rId23"/>
    <p:sldId id="872" r:id="rId24"/>
    <p:sldId id="873" r:id="rId25"/>
    <p:sldId id="874" r:id="rId26"/>
    <p:sldId id="858" r:id="rId27"/>
    <p:sldId id="859" r:id="rId28"/>
    <p:sldId id="863" r:id="rId29"/>
    <p:sldId id="875" r:id="rId30"/>
    <p:sldId id="876" r:id="rId31"/>
    <p:sldId id="862" r:id="rId32"/>
    <p:sldId id="860" r:id="rId33"/>
    <p:sldId id="867" r:id="rId34"/>
    <p:sldId id="861" r:id="rId35"/>
    <p:sldId id="866" r:id="rId36"/>
    <p:sldId id="839" r:id="rId37"/>
    <p:sldId id="877" r:id="rId38"/>
    <p:sldId id="878" r:id="rId39"/>
    <p:sldId id="879" r:id="rId40"/>
    <p:sldId id="880" r:id="rId41"/>
    <p:sldId id="881" r:id="rId42"/>
    <p:sldId id="841" r:id="rId43"/>
    <p:sldId id="882" r:id="rId44"/>
    <p:sldId id="883" r:id="rId45"/>
    <p:sldId id="884" r:id="rId46"/>
    <p:sldId id="842" r:id="rId47"/>
    <p:sldId id="885" r:id="rId48"/>
    <p:sldId id="886" r:id="rId49"/>
    <p:sldId id="843" r:id="rId50"/>
    <p:sldId id="844" r:id="rId51"/>
    <p:sldId id="845" r:id="rId5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99FF"/>
    <a:srgbClr val="FF9933"/>
    <a:srgbClr val="FFFFCC"/>
    <a:srgbClr val="339933"/>
    <a:srgbClr val="CCFFFF"/>
    <a:srgbClr val="FFFF99"/>
    <a:srgbClr val="99FF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2" autoAdjust="0"/>
    <p:restoredTop sz="94620" autoAdjust="0"/>
  </p:normalViewPr>
  <p:slideViewPr>
    <p:cSldViewPr snapToGrid="0">
      <p:cViewPr varScale="1">
        <p:scale>
          <a:sx n="128" d="100"/>
          <a:sy n="128" d="100"/>
        </p:scale>
        <p:origin x="144" y="34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0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0F690-2501-A2E3-4615-A441199FD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785" y="6182430"/>
            <a:ext cx="441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 baseline="0">
                <a:solidFill>
                  <a:schemeClr val="bg1"/>
                </a:solidFill>
              </a:defRPr>
            </a:lvl1pPr>
          </a:lstStyle>
          <a:p>
            <a:fld id="{27BBEE6F-F056-4BF1-9D74-E3CD8062A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6B1A-7F20-7849-5BD3-CFF0CC4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FFBC-5827-22DB-708B-20F597C0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332090"/>
            <a:ext cx="6617085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Homogeneous</a:t>
            </a:r>
          </a:p>
          <a:p>
            <a:r>
              <a:rPr lang="en-US" sz="1800" dirty="0"/>
              <a:t>one in which the composition is </a:t>
            </a:r>
            <a:r>
              <a:rPr lang="en-US" sz="1800" b="1" dirty="0"/>
              <a:t>uniform throughout</a:t>
            </a:r>
            <a:r>
              <a:rPr lang="en-US" sz="1800" dirty="0"/>
              <a:t>. You can’t see the individual components, and every sample taken from the mixture will have the same properties</a:t>
            </a:r>
          </a:p>
          <a:p>
            <a:r>
              <a:rPr lang="en-US" sz="1800" dirty="0"/>
              <a:t>Appears as a single phase (solid, liquid, or gas)</a:t>
            </a:r>
          </a:p>
          <a:p>
            <a:r>
              <a:rPr lang="en-US" sz="1800" dirty="0"/>
              <a:t>Evenly distributed particles</a:t>
            </a:r>
          </a:p>
          <a:p>
            <a:r>
              <a:rPr lang="en-US" sz="1800" dirty="0"/>
              <a:t>Cannot distinguish components by eye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</a:p>
          <a:p>
            <a:r>
              <a:rPr lang="en-US" sz="1800" dirty="0"/>
              <a:t>has a </a:t>
            </a:r>
            <a:r>
              <a:rPr lang="en-US" sz="1800" b="1" dirty="0"/>
              <a:t>non-uniform composition</a:t>
            </a:r>
            <a:endParaRPr lang="en-US" sz="1800" dirty="0"/>
          </a:p>
          <a:p>
            <a:r>
              <a:rPr lang="en-US" sz="1800" dirty="0"/>
              <a:t>The different parts of the mixture are </a:t>
            </a:r>
            <a:r>
              <a:rPr lang="en-US" sz="1800" b="1" dirty="0"/>
              <a:t>visibly distinct</a:t>
            </a:r>
            <a:r>
              <a:rPr lang="en-US" sz="1800" dirty="0"/>
              <a:t>, and samples taken from different areas may have different properties</a:t>
            </a:r>
          </a:p>
          <a:p>
            <a:r>
              <a:rPr lang="en-US" sz="1800" dirty="0"/>
              <a:t>Multiple phases may be present</a:t>
            </a:r>
          </a:p>
          <a:p>
            <a:r>
              <a:rPr lang="en-US" sz="1800" dirty="0"/>
              <a:t>Components are not evenly distributed</a:t>
            </a:r>
          </a:p>
          <a:p>
            <a:r>
              <a:rPr lang="en-US" sz="1800" dirty="0"/>
              <a:t>You can often see or separate the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B6D5-6CB3-F96A-77CD-C8C7ADFF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236" y="581889"/>
            <a:ext cx="1835333" cy="6033655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BDB35525-6890-E2E9-1EE2-F4FF389D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phases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be present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evenly distributed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often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 or separate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parts</a:t>
            </a:r>
          </a:p>
        </p:txBody>
      </p:sp>
    </p:spTree>
    <p:extLst>
      <p:ext uri="{BB962C8B-B14F-4D97-AF65-F5344CB8AC3E}">
        <p14:creationId xmlns:p14="http://schemas.microsoft.com/office/powerpoint/2010/main" val="76194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50A-5F9C-FA27-0F6F-01965442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CCA7-7F3E-FE4C-73E3-D37C1794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>
                <a:solidFill>
                  <a:srgbClr val="00FF00"/>
                </a:solidFill>
              </a:rPr>
              <a:t>compound</a:t>
            </a:r>
            <a:r>
              <a:rPr lang="en-US" dirty="0"/>
              <a:t> is a </a:t>
            </a:r>
            <a:r>
              <a:rPr lang="en-US" dirty="0">
                <a:solidFill>
                  <a:srgbClr val="FFFFCC"/>
                </a:solidFill>
              </a:rPr>
              <a:t>substance</a:t>
            </a:r>
            <a:r>
              <a:rPr lang="en-US" dirty="0"/>
              <a:t> that contains </a:t>
            </a:r>
            <a:r>
              <a:rPr lang="en-US" dirty="0">
                <a:solidFill>
                  <a:srgbClr val="00FF00"/>
                </a:solidFill>
              </a:rPr>
              <a:t>two</a:t>
            </a:r>
            <a:r>
              <a:rPr lang="en-US" dirty="0"/>
              <a:t> or </a:t>
            </a:r>
            <a:r>
              <a:rPr lang="en-US" dirty="0">
                <a:solidFill>
                  <a:srgbClr val="00FF00"/>
                </a:solidFill>
              </a:rPr>
              <a:t>more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elements</a:t>
            </a:r>
            <a:r>
              <a:rPr lang="en-US" dirty="0"/>
              <a:t> chemically combined in a </a:t>
            </a:r>
            <a:r>
              <a:rPr lang="en-US" dirty="0">
                <a:solidFill>
                  <a:srgbClr val="FFFF00"/>
                </a:solidFill>
              </a:rPr>
              <a:t>fixed proportion</a:t>
            </a:r>
          </a:p>
          <a:p>
            <a:endParaRPr lang="en-US" dirty="0"/>
          </a:p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(methane)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carbon</a:t>
            </a:r>
            <a:r>
              <a:rPr lang="en-US" dirty="0"/>
              <a:t> atom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Four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hydrogen</a:t>
            </a:r>
            <a:r>
              <a:rPr lang="en-US" dirty="0"/>
              <a:t> atoms</a:t>
            </a:r>
          </a:p>
          <a:p>
            <a:endParaRPr lang="en-US" dirty="0"/>
          </a:p>
          <a:p>
            <a:r>
              <a:rPr lang="en-US" dirty="0"/>
              <a:t>Unlike mixtures, cannot be separated by physical means</a:t>
            </a:r>
          </a:p>
          <a:p>
            <a:r>
              <a:rPr lang="en-US" dirty="0"/>
              <a:t>Can be “decomposed” by chemical changes</a:t>
            </a:r>
            <a:br>
              <a:rPr lang="en-US" dirty="0"/>
            </a:br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(g) + 2 O</a:t>
            </a:r>
            <a:r>
              <a:rPr lang="en-US" baseline="-25000" dirty="0"/>
              <a:t>2</a:t>
            </a:r>
            <a:r>
              <a:rPr lang="en-US" dirty="0"/>
              <a:t> (g) </a:t>
            </a:r>
            <a:r>
              <a:rPr lang="en-US" dirty="0">
                <a:sym typeface="Wingdings" panose="05000000000000000000" pitchFamily="2" charset="2"/>
              </a:rPr>
              <a:t>  CO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(g) + 2 H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O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A4C5-0355-137C-B61F-BA89C836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0B9-E3A3-9766-60E4-ACF4CB0C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Compounds: Chemical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075A-058C-1EDA-CB29-7097370EF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 </a:t>
            </a:r>
            <a:r>
              <a:rPr lang="en-US" sz="2200" b="1" dirty="0">
                <a:solidFill>
                  <a:srgbClr val="00FF00"/>
                </a:solidFill>
              </a:rPr>
              <a:t>chemical formula</a:t>
            </a:r>
            <a:r>
              <a:rPr lang="en-US" sz="2200" dirty="0">
                <a:solidFill>
                  <a:srgbClr val="00FF00"/>
                </a:solidFill>
              </a:rPr>
              <a:t> </a:t>
            </a:r>
            <a:r>
              <a:rPr lang="en-US" sz="2200" dirty="0"/>
              <a:t>is a way of presenting information about 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relative</a:t>
            </a:r>
            <a:r>
              <a:rPr lang="en-US" sz="2200" dirty="0"/>
              <a:t> chemical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proportions</a:t>
            </a:r>
            <a:r>
              <a:rPr lang="en-US" sz="2200" dirty="0"/>
              <a:t> of atoms that constitute a particular </a:t>
            </a:r>
            <a:r>
              <a:rPr lang="en-US" sz="2200" dirty="0">
                <a:solidFill>
                  <a:srgbClr val="FFFF00"/>
                </a:solidFill>
              </a:rPr>
              <a:t>compound</a:t>
            </a:r>
            <a:r>
              <a:rPr lang="en-US" sz="2200" dirty="0"/>
              <a:t> or </a:t>
            </a:r>
            <a:r>
              <a:rPr lang="en-US" sz="2200" dirty="0">
                <a:solidFill>
                  <a:srgbClr val="FFFF00"/>
                </a:solidFill>
              </a:rPr>
              <a:t>molecule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</a:p>
          <a:p>
            <a:r>
              <a:rPr lang="en-US" dirty="0"/>
              <a:t>Ca</a:t>
            </a:r>
            <a:r>
              <a:rPr lang="en-US" baseline="-25000" dirty="0"/>
              <a:t>3</a:t>
            </a:r>
            <a:r>
              <a:rPr lang="en-US" dirty="0"/>
              <a:t>(PO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002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00EB-06A5-D483-8596-0D1A0684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58DE-B72C-6A1B-DC05-85F37EA7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Compounds: Molecular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2C85-55E0-CABD-6C59-781E076D3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FF00"/>
                </a:solidFill>
              </a:rPr>
              <a:t>molecular formula</a:t>
            </a:r>
            <a:r>
              <a:rPr lang="en-US" dirty="0"/>
              <a:t> is a </a:t>
            </a:r>
            <a:r>
              <a:rPr lang="en-US" dirty="0">
                <a:solidFill>
                  <a:srgbClr val="FFFFCC"/>
                </a:solidFill>
              </a:rPr>
              <a:t>chemical formula </a:t>
            </a:r>
            <a:r>
              <a:rPr lang="en-US" dirty="0"/>
              <a:t>gives </a:t>
            </a:r>
            <a:r>
              <a:rPr lang="en-US" dirty="0">
                <a:solidFill>
                  <a:srgbClr val="FFFF00"/>
                </a:solidFill>
              </a:rPr>
              <a:t>number</a:t>
            </a:r>
            <a:r>
              <a:rPr lang="en-US" dirty="0"/>
              <a:t> of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atoms</a:t>
            </a:r>
            <a:r>
              <a:rPr lang="en-US" dirty="0"/>
              <a:t> of each of the </a:t>
            </a:r>
            <a:r>
              <a:rPr lang="en-US" dirty="0">
                <a:solidFill>
                  <a:srgbClr val="FFFF00"/>
                </a:solidFill>
              </a:rPr>
              <a:t>elements</a:t>
            </a:r>
            <a:r>
              <a:rPr lang="en-US" dirty="0"/>
              <a:t> present in 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molecule</a:t>
            </a:r>
            <a:r>
              <a:rPr lang="en-US" dirty="0"/>
              <a:t> of a specific </a:t>
            </a:r>
            <a:r>
              <a:rPr lang="en-US" dirty="0">
                <a:solidFill>
                  <a:srgbClr val="FFFF00"/>
                </a:solidFill>
              </a:rPr>
              <a:t>compound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It is composed of </a:t>
            </a:r>
            <a:r>
              <a:rPr lang="en-US" dirty="0">
                <a:solidFill>
                  <a:srgbClr val="FFFF00"/>
                </a:solidFill>
              </a:rPr>
              <a:t>element symbols </a:t>
            </a:r>
            <a:r>
              <a:rPr lang="en-US" dirty="0"/>
              <a:t>for the atoms and </a:t>
            </a:r>
            <a:r>
              <a:rPr lang="en-US" dirty="0">
                <a:solidFill>
                  <a:srgbClr val="00FF00"/>
                </a:solidFill>
              </a:rPr>
              <a:t>subscripts</a:t>
            </a:r>
            <a:r>
              <a:rPr lang="en-US" dirty="0"/>
              <a:t> to indicate count of the atoms. If there is only one atom in the compound, a subscripted “1” is omitted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B0253-D51D-B682-7C19-0250E851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5" y="2788920"/>
            <a:ext cx="502037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4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61BB-6A7E-38EA-36D2-1F33456B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50FA-4C00-0E16-5F5A-CFA15DF7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8" y="142114"/>
            <a:ext cx="8421512" cy="769441"/>
          </a:xfrm>
        </p:spPr>
        <p:txBody>
          <a:bodyPr/>
          <a:lstStyle/>
          <a:p>
            <a:r>
              <a:rPr lang="en-US" sz="4400" dirty="0"/>
              <a:t>Compounds: Empirical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7BA-21D4-E19C-890D-08EFB566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1" y="911555"/>
            <a:ext cx="8387645" cy="55305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 </a:t>
            </a:r>
            <a:r>
              <a:rPr lang="en-US" b="1" dirty="0">
                <a:solidFill>
                  <a:srgbClr val="00FF00"/>
                </a:solidFill>
              </a:rPr>
              <a:t>empirical formula</a:t>
            </a:r>
            <a:r>
              <a:rPr lang="en-US" dirty="0"/>
              <a:t> is a chemical formula that shows the elements in a compound in their </a:t>
            </a:r>
            <a:r>
              <a:rPr lang="en-US" dirty="0">
                <a:solidFill>
                  <a:srgbClr val="FFFF00"/>
                </a:solidFill>
              </a:rPr>
              <a:t>lowest whole-number ratio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92D050"/>
                </a:solidFill>
              </a:rPr>
              <a:t>Glucose</a:t>
            </a:r>
            <a:r>
              <a:rPr lang="en-US" dirty="0"/>
              <a:t> has a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molecular formula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>of </a:t>
            </a:r>
            <a:r>
              <a:rPr lang="en-US" sz="2800" b="1" dirty="0">
                <a:solidFill>
                  <a:srgbClr val="FFFF00"/>
                </a:solidFill>
              </a:rPr>
              <a:t>C</a:t>
            </a:r>
            <a:r>
              <a:rPr lang="en-US" sz="2800" b="1" baseline="-25000" dirty="0">
                <a:solidFill>
                  <a:srgbClr val="FFFF00"/>
                </a:solidFill>
              </a:rPr>
              <a:t>6</a:t>
            </a:r>
            <a:r>
              <a:rPr lang="en-US" sz="2800" b="1" dirty="0">
                <a:solidFill>
                  <a:srgbClr val="FFFF00"/>
                </a:solidFill>
              </a:rPr>
              <a:t>H</a:t>
            </a:r>
            <a:r>
              <a:rPr lang="en-US" sz="2800" b="1" baseline="-25000" dirty="0">
                <a:solidFill>
                  <a:srgbClr val="FFFF00"/>
                </a:solidFill>
              </a:rPr>
              <a:t>12</a:t>
            </a:r>
            <a:r>
              <a:rPr lang="en-US" sz="2800" b="1" dirty="0">
                <a:solidFill>
                  <a:srgbClr val="FFFF00"/>
                </a:solidFill>
              </a:rPr>
              <a:t>O</a:t>
            </a:r>
            <a:r>
              <a:rPr lang="en-US" sz="2800" b="1" baseline="-25000" dirty="0">
                <a:solidFill>
                  <a:srgbClr val="FFFF00"/>
                </a:solidFill>
              </a:rPr>
              <a:t>6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But </a:t>
            </a:r>
            <a:r>
              <a:rPr lang="en-US" dirty="0">
                <a:solidFill>
                  <a:srgbClr val="92D050"/>
                </a:solidFill>
              </a:rPr>
              <a:t>glucose</a:t>
            </a:r>
            <a:r>
              <a:rPr lang="en-US" dirty="0"/>
              <a:t> has an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empirical formula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>of </a:t>
            </a:r>
            <a:r>
              <a:rPr lang="en-US" sz="2800" b="1" dirty="0">
                <a:solidFill>
                  <a:srgbClr val="FFFF00"/>
                </a:solidFill>
              </a:rPr>
              <a:t>CH</a:t>
            </a:r>
            <a:r>
              <a:rPr lang="en-US" sz="2800" b="1" baseline="-25000" dirty="0">
                <a:solidFill>
                  <a:srgbClr val="FFFF00"/>
                </a:solidFill>
              </a:rPr>
              <a:t>2</a:t>
            </a:r>
            <a:r>
              <a:rPr lang="en-US" sz="2800" b="1" dirty="0">
                <a:solidFill>
                  <a:srgbClr val="FFFF00"/>
                </a:solidFill>
              </a:rPr>
              <a:t>O</a:t>
            </a:r>
            <a:endParaRPr lang="en-US" b="1" dirty="0">
              <a:solidFill>
                <a:srgbClr val="FFFF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200" dirty="0"/>
              <a:t>Why? Because when chemists first start to </a:t>
            </a:r>
            <a:r>
              <a:rPr lang="en-US" sz="2200" dirty="0">
                <a:solidFill>
                  <a:srgbClr val="FFFF00"/>
                </a:solidFill>
              </a:rPr>
              <a:t>analyze</a:t>
            </a:r>
            <a:r>
              <a:rPr lang="en-US" sz="2200" dirty="0"/>
              <a:t> &amp; </a:t>
            </a:r>
            <a:r>
              <a:rPr lang="en-US" sz="2200" dirty="0">
                <a:solidFill>
                  <a:srgbClr val="FFFF00"/>
                </a:solidFill>
              </a:rPr>
              <a:t>characterize</a:t>
            </a:r>
            <a:r>
              <a:rPr lang="en-US" sz="2200" dirty="0"/>
              <a:t> an </a:t>
            </a:r>
            <a:r>
              <a:rPr lang="en-US" sz="2200" dirty="0">
                <a:solidFill>
                  <a:srgbClr val="FF99FF"/>
                </a:solidFill>
              </a:rPr>
              <a:t>unknown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FF00"/>
                </a:solidFill>
              </a:rPr>
              <a:t>compound</a:t>
            </a:r>
            <a:r>
              <a:rPr lang="en-US" sz="2200" dirty="0"/>
              <a:t>, they find </a:t>
            </a:r>
            <a:r>
              <a:rPr lang="en-US" sz="2200" dirty="0">
                <a:solidFill>
                  <a:srgbClr val="92D050"/>
                </a:solidFill>
              </a:rPr>
              <a:t>glucose</a:t>
            </a:r>
            <a:r>
              <a:rPr lang="en-US" sz="2200" dirty="0"/>
              <a:t> has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part </a:t>
            </a:r>
            <a:r>
              <a:rPr lang="en-US" sz="2200" b="1" dirty="0">
                <a:solidFill>
                  <a:srgbClr val="FFC000"/>
                </a:solidFill>
              </a:rPr>
              <a:t>carbon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part </a:t>
            </a:r>
            <a:r>
              <a:rPr lang="en-US" sz="2200" b="1" dirty="0">
                <a:solidFill>
                  <a:srgbClr val="FFC000"/>
                </a:solidFill>
              </a:rPr>
              <a:t>oxygen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parts </a:t>
            </a:r>
            <a:r>
              <a:rPr lang="en-US" sz="2200" b="1" dirty="0">
                <a:solidFill>
                  <a:srgbClr val="FFC000"/>
                </a:solidFill>
              </a:rPr>
              <a:t>hydrogen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b="1" dirty="0">
                <a:solidFill>
                  <a:srgbClr val="FFFF00"/>
                </a:solidFill>
              </a:rPr>
              <a:t>NOTE THIS</a:t>
            </a:r>
            <a:r>
              <a:rPr lang="en-US" sz="2200" dirty="0">
                <a:solidFill>
                  <a:srgbClr val="FFFF00"/>
                </a:solidFill>
              </a:rPr>
              <a:t>: in some cases the empirical formula and molecular formula are the same!!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A9BFE-ED06-AFB7-30EC-6F00882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48" y="2006267"/>
            <a:ext cx="1577039" cy="2708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7A539-AC9A-56DB-8F0B-86BE96A0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28" y="2006267"/>
            <a:ext cx="2320129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3AB1-7C22-550E-60E1-022529E3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0" y="254746"/>
            <a:ext cx="8421512" cy="646331"/>
          </a:xfrm>
        </p:spPr>
        <p:txBody>
          <a:bodyPr/>
          <a:lstStyle/>
          <a:p>
            <a:r>
              <a:rPr lang="en-US" sz="3600" dirty="0"/>
              <a:t>Atomic Elements, Molecular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DF80-1577-11B2-1E73-B73C20FD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10" y="1007305"/>
            <a:ext cx="8387645" cy="5215465"/>
          </a:xfrm>
        </p:spPr>
        <p:txBody>
          <a:bodyPr/>
          <a:lstStyle/>
          <a:p>
            <a:r>
              <a:rPr lang="en-US" sz="2200" dirty="0"/>
              <a:t>Elements that exist as their individual atoms in nature are called </a:t>
            </a:r>
            <a:r>
              <a:rPr lang="en-US" sz="2200" b="1" dirty="0">
                <a:solidFill>
                  <a:srgbClr val="00FF00"/>
                </a:solidFill>
              </a:rPr>
              <a:t>atomic elements</a:t>
            </a:r>
          </a:p>
          <a:p>
            <a:r>
              <a:rPr lang="en-US" sz="2200" dirty="0"/>
              <a:t>Some elements do not exist in nature as individual atoms, but bonded with each other. These are </a:t>
            </a:r>
            <a:r>
              <a:rPr lang="en-US" sz="2200" b="1" dirty="0">
                <a:solidFill>
                  <a:srgbClr val="00FF00"/>
                </a:solidFill>
              </a:rPr>
              <a:t>molecular elements</a:t>
            </a:r>
          </a:p>
          <a:p>
            <a:pPr marL="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Molecular elements </a:t>
            </a:r>
            <a:r>
              <a:rPr lang="en-US" dirty="0"/>
              <a:t>can form often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molecules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polyatomic molecules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250E3B-D842-BE09-2919-5A4A3B8D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01" y="5330068"/>
            <a:ext cx="2040671" cy="13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D7B4E-6D11-9C26-96A2-2D0AF98C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63" y="3237965"/>
            <a:ext cx="4545709" cy="1972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7F5C6-746A-349D-D86E-CFC013EF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73" y="5330068"/>
            <a:ext cx="2047544" cy="115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EA09-3A0F-3079-54CE-D8E58575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28" y="3780070"/>
            <a:ext cx="4225657" cy="2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8A8D-74EE-D264-AF97-27559A9E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453A-0D69-F65A-CC68-34FFF7E2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Formula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2521E-C187-3FE9-DF27-3DCD23A8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</a:t>
            </a:r>
            <a:r>
              <a:rPr lang="en-US" dirty="0">
                <a:solidFill>
                  <a:srgbClr val="00FF00"/>
                </a:solidFill>
              </a:rPr>
              <a:t>formula unit</a:t>
            </a:r>
            <a:r>
              <a:rPr lang="en-US" dirty="0"/>
              <a:t> is the basic unit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compounds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Also: “in chemistry, a </a:t>
            </a:r>
            <a:r>
              <a:rPr lang="en-US" b="1" dirty="0">
                <a:solidFill>
                  <a:srgbClr val="00FF00"/>
                </a:solidFill>
              </a:rPr>
              <a:t>formula unit</a:t>
            </a:r>
            <a:r>
              <a:rPr lang="en-US" dirty="0">
                <a:solidFill>
                  <a:srgbClr val="00FF00"/>
                </a:solidFill>
              </a:rPr>
              <a:t> </a:t>
            </a:r>
            <a:r>
              <a:rPr lang="en-US" dirty="0"/>
              <a:t>is the smallest unit of a non-molecular substance, such as an </a:t>
            </a:r>
            <a:r>
              <a:rPr lang="en-US" dirty="0">
                <a:solidFill>
                  <a:srgbClr val="00FF00"/>
                </a:solidFill>
              </a:rPr>
              <a:t>ionic compound</a:t>
            </a:r>
            <a:r>
              <a:rPr lang="en-US" dirty="0"/>
              <a:t>,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covalent network solid</a:t>
            </a:r>
            <a:r>
              <a:rPr lang="en-US" dirty="0"/>
              <a:t>, or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metal</a:t>
            </a:r>
          </a:p>
          <a:p>
            <a:endParaRPr lang="en-US" dirty="0"/>
          </a:p>
          <a:p>
            <a:r>
              <a:rPr lang="en-US" dirty="0"/>
              <a:t>Something that does form a discrete molecule, something not forming a molecular compound</a:t>
            </a:r>
          </a:p>
          <a:p>
            <a:endParaRPr lang="en-US" dirty="0"/>
          </a:p>
          <a:p>
            <a:r>
              <a:rPr lang="en-US" dirty="0"/>
              <a:t>NaCl, CaF</a:t>
            </a:r>
            <a:r>
              <a:rPr lang="en-US" baseline="-25000" dirty="0"/>
              <a:t>2</a:t>
            </a:r>
            <a:r>
              <a:rPr lang="en-US" dirty="0"/>
              <a:t>, ZnBr</a:t>
            </a:r>
            <a:r>
              <a:rPr lang="en-US" baseline="-25000" dirty="0"/>
              <a:t>2 </a:t>
            </a:r>
            <a:r>
              <a:rPr lang="en-US" dirty="0"/>
              <a:t>are the three formula units of these ionic compounds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3899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DFE7-242B-346D-9074-9FE4B6D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8A15-E799-C3B2-123C-EDDCF4BD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</a:rPr>
              <a:t>Ionic compounds </a:t>
            </a:r>
            <a:r>
              <a:rPr lang="en-US" dirty="0"/>
              <a:t>form when</a:t>
            </a:r>
            <a:br>
              <a:rPr lang="en-US" dirty="0"/>
            </a:br>
            <a:r>
              <a:rPr lang="en-US" dirty="0"/>
              <a:t>atoms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BOND</a:t>
            </a:r>
            <a:r>
              <a:rPr lang="en-US" dirty="0"/>
              <a:t> with each other</a:t>
            </a:r>
            <a:br>
              <a:rPr lang="en-US" dirty="0"/>
            </a:br>
            <a:r>
              <a:rPr lang="en-US" dirty="0"/>
              <a:t>based on </a:t>
            </a:r>
            <a:r>
              <a:rPr lang="en-US" dirty="0">
                <a:solidFill>
                  <a:srgbClr val="FFFF00"/>
                </a:solidFill>
              </a:rPr>
              <a:t>one atom </a:t>
            </a:r>
            <a:r>
              <a:rPr lang="en-US" dirty="0"/>
              <a:t>have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positive charge </a:t>
            </a:r>
            <a:r>
              <a:rPr lang="en-US" dirty="0"/>
              <a:t>and the</a:t>
            </a:r>
            <a:br>
              <a:rPr lang="en-US" dirty="0"/>
            </a:br>
            <a:r>
              <a:rPr lang="en-US" dirty="0"/>
              <a:t>other having a </a:t>
            </a:r>
            <a:r>
              <a:rPr lang="en-US" dirty="0">
                <a:solidFill>
                  <a:srgbClr val="FFC000"/>
                </a:solidFill>
              </a:rPr>
              <a:t>negative charge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sodium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</a:t>
            </a:r>
            <a:r>
              <a:rPr lang="en-US" dirty="0"/>
              <a:t>) atom easily gives up the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electron (all for energetic stability) which is its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shell</a:t>
            </a:r>
            <a:r>
              <a:rPr lang="en-US" dirty="0"/>
              <a:t> electron to a </a:t>
            </a:r>
            <a:r>
              <a:rPr lang="en-US" dirty="0">
                <a:solidFill>
                  <a:srgbClr val="FFC000"/>
                </a:solidFill>
              </a:rPr>
              <a:t>chlorine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dirty="0"/>
              <a:t>) atom which has </a:t>
            </a:r>
            <a:r>
              <a:rPr lang="en-US" dirty="0">
                <a:solidFill>
                  <a:srgbClr val="FFFF00"/>
                </a:solidFill>
              </a:rPr>
              <a:t>SEVEN</a:t>
            </a:r>
            <a:r>
              <a:rPr lang="en-US" dirty="0"/>
              <a:t> valence shell electrons and wants a more </a:t>
            </a:r>
            <a:r>
              <a:rPr lang="en-US" dirty="0">
                <a:solidFill>
                  <a:srgbClr val="FFFF00"/>
                </a:solidFill>
              </a:rPr>
              <a:t>stable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complete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 shell</a:t>
            </a:r>
            <a:r>
              <a:rPr lang="en-US" dirty="0"/>
              <a:t> of </a:t>
            </a:r>
            <a:r>
              <a:rPr lang="en-US" dirty="0">
                <a:solidFill>
                  <a:srgbClr val="FFFF00"/>
                </a:solidFill>
              </a:rPr>
              <a:t>EIGHT</a:t>
            </a:r>
            <a:r>
              <a:rPr lang="en-US" dirty="0"/>
              <a:t> electrons. The electron </a:t>
            </a:r>
            <a:r>
              <a:rPr lang="en-US" dirty="0">
                <a:solidFill>
                  <a:srgbClr val="92D050"/>
                </a:solidFill>
              </a:rPr>
              <a:t>transfer</a:t>
            </a:r>
            <a:r>
              <a:rPr lang="en-US" dirty="0"/>
              <a:t> creates an </a:t>
            </a:r>
            <a:r>
              <a:rPr lang="en-US" dirty="0">
                <a:solidFill>
                  <a:srgbClr val="00FF00"/>
                </a:solidFill>
              </a:rPr>
              <a:t>IONIC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bond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Cl</a:t>
            </a:r>
            <a:r>
              <a:rPr lang="en-US" dirty="0"/>
              <a:t> will form an </a:t>
            </a:r>
            <a:r>
              <a:rPr lang="en-US" dirty="0">
                <a:solidFill>
                  <a:srgbClr val="00FF00"/>
                </a:solidFill>
              </a:rPr>
              <a:t>ionic compound </a:t>
            </a:r>
            <a:r>
              <a:rPr lang="en-US" dirty="0"/>
              <a:t>as a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38D8A-6E5C-BEAA-31FE-DE129A06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17" y="1077566"/>
            <a:ext cx="3752436" cy="18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F9E23-73EF-EDB8-9B8B-01FF2F8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C045-3015-AF59-70C9-EBD79099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20108-84E3-A6BB-5A7B-9E7D5B09B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Generally </a:t>
            </a:r>
            <a:r>
              <a:rPr lang="en-US" dirty="0">
                <a:solidFill>
                  <a:srgbClr val="FFFF00"/>
                </a:solidFill>
              </a:rPr>
              <a:t>metal</a:t>
            </a:r>
            <a:r>
              <a:rPr lang="en-US" dirty="0"/>
              <a:t> elements will</a:t>
            </a:r>
            <a:br>
              <a:rPr lang="en-US" dirty="0"/>
            </a:br>
            <a:r>
              <a:rPr lang="en-US" dirty="0"/>
              <a:t>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nonmetal</a:t>
            </a:r>
            <a:r>
              <a:rPr lang="en-US" dirty="0"/>
              <a:t> elements in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correct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ratios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Metals</a:t>
            </a:r>
            <a:r>
              <a:rPr lang="en-US" dirty="0"/>
              <a:t> will give up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electrons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nonmetals</a:t>
            </a:r>
            <a:r>
              <a:rPr lang="en-US" dirty="0"/>
              <a:t> as a rule to form these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</a:t>
            </a:r>
            <a:br>
              <a:rPr lang="en-US" dirty="0"/>
            </a:br>
            <a:r>
              <a:rPr lang="en-US" dirty="0"/>
              <a:t>(with lots of exceptions to the rule)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A97C4-948D-7586-A428-A1396CCA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434" y="1081923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DD39-0535-5D03-04CF-EC6F71EE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A49C-221C-5BE0-7413-0F05BD9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96D3F-83BC-C872-416C-D3185F6E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Ionic compounds will dissolve in water to form individual ions that move about</a:t>
            </a:r>
          </a:p>
          <a:p>
            <a:r>
              <a:rPr lang="en-US" dirty="0"/>
              <a:t>When they form crystal solids, they exist in a </a:t>
            </a:r>
            <a:r>
              <a:rPr lang="en-US" dirty="0">
                <a:solidFill>
                  <a:srgbClr val="00FF00"/>
                </a:solidFill>
              </a:rPr>
              <a:t>lattice</a:t>
            </a:r>
            <a:r>
              <a:rPr lang="en-US" dirty="0"/>
              <a:t> with an </a:t>
            </a:r>
            <a:r>
              <a:rPr lang="en-US" dirty="0">
                <a:solidFill>
                  <a:srgbClr val="FFFF00"/>
                </a:solidFill>
              </a:rPr>
              <a:t>ordered structure </a:t>
            </a:r>
            <a:r>
              <a:rPr lang="en-US" dirty="0"/>
              <a:t>in the correct </a:t>
            </a:r>
            <a:r>
              <a:rPr lang="en-US" dirty="0">
                <a:solidFill>
                  <a:srgbClr val="FFFF00"/>
                </a:solidFill>
              </a:rPr>
              <a:t>ratio</a:t>
            </a:r>
            <a:r>
              <a:rPr lang="en-US" dirty="0"/>
              <a:t> of atoms of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formula unit</a:t>
            </a:r>
            <a:r>
              <a:rPr lang="en-US" dirty="0"/>
              <a:t> in the solid state</a:t>
            </a:r>
          </a:p>
          <a:p>
            <a:r>
              <a:rPr lang="en-US" dirty="0"/>
              <a:t>The ratio of atoms in the formula unit should have a zero net charge</a:t>
            </a:r>
          </a:p>
          <a:p>
            <a:pPr marL="0" indent="0">
              <a:buNone/>
            </a:pPr>
            <a:r>
              <a:rPr lang="en-US" dirty="0"/>
              <a:t>Aluminum nitride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aluminum</a:t>
            </a:r>
            <a:r>
              <a:rPr lang="en-US" dirty="0"/>
              <a:t> ion has 3+ charge: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nitride</a:t>
            </a:r>
            <a:r>
              <a:rPr lang="en-US" dirty="0"/>
              <a:t> ion has a 3- charge: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</a:t>
            </a:r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3+</a:t>
            </a:r>
            <a:r>
              <a:rPr lang="en-US" dirty="0"/>
              <a:t> combines with 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Al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1</a:t>
            </a:r>
            <a:endParaRPr lang="en-US" baseline="-25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Final formula: 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AlN</a:t>
            </a:r>
            <a:r>
              <a:rPr lang="en-US" dirty="0"/>
              <a:t> (leave out 1s if in subscript)</a:t>
            </a:r>
          </a:p>
        </p:txBody>
      </p:sp>
    </p:spTree>
    <p:extLst>
      <p:ext uri="{BB962C8B-B14F-4D97-AF65-F5344CB8AC3E}">
        <p14:creationId xmlns:p14="http://schemas.microsoft.com/office/powerpoint/2010/main" val="29903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r>
              <a:rPr lang="en-US" sz="4000" dirty="0"/>
              <a:t>This Slide Set: Book Chapter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Matter: Properties and Changes Affecting It</a:t>
            </a:r>
          </a:p>
          <a:p>
            <a:r>
              <a:rPr lang="en-US" sz="2800" dirty="0"/>
              <a:t>Compounds</a:t>
            </a:r>
          </a:p>
          <a:p>
            <a:r>
              <a:rPr lang="en-US" sz="2800" dirty="0"/>
              <a:t>Molecules As Polyatomic Forms of The Elements</a:t>
            </a:r>
          </a:p>
          <a:p>
            <a:r>
              <a:rPr lang="en-US" sz="2800" dirty="0"/>
              <a:t>Ionic Compounds</a:t>
            </a:r>
          </a:p>
          <a:p>
            <a:r>
              <a:rPr lang="en-US" sz="2800" dirty="0"/>
              <a:t>Chemistry Nomenclature: Naming of Compounds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EF4E-F1AE-D4E4-3E6F-DE7117A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84679"/>
            <a:ext cx="8421512" cy="830997"/>
          </a:xfrm>
        </p:spPr>
        <p:txBody>
          <a:bodyPr/>
          <a:lstStyle/>
          <a:p>
            <a:r>
              <a:rPr lang="en-US" dirty="0"/>
              <a:t>Cations and Anions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B3009-B27C-09A8-7D70-5D09C038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talked about this is a previous lecture</a:t>
            </a:r>
          </a:p>
          <a:p>
            <a:r>
              <a:rPr lang="en-US" dirty="0">
                <a:solidFill>
                  <a:srgbClr val="00FF00"/>
                </a:solidFill>
              </a:rPr>
              <a:t>cations</a:t>
            </a:r>
            <a:r>
              <a:rPr lang="en-US" dirty="0"/>
              <a:t> “move to” the </a:t>
            </a:r>
            <a:r>
              <a:rPr lang="en-US" dirty="0">
                <a:solidFill>
                  <a:srgbClr val="00FF00"/>
                </a:solidFill>
              </a:rPr>
              <a:t>cathode</a:t>
            </a:r>
            <a:endParaRPr lang="en-US" dirty="0"/>
          </a:p>
          <a:p>
            <a:r>
              <a:rPr lang="en-US" dirty="0">
                <a:solidFill>
                  <a:srgbClr val="00FF00"/>
                </a:solidFill>
              </a:rPr>
              <a:t>anions</a:t>
            </a:r>
            <a:r>
              <a:rPr lang="en-US" dirty="0"/>
              <a:t> “move to” the </a:t>
            </a:r>
            <a:r>
              <a:rPr lang="en-US" dirty="0">
                <a:solidFill>
                  <a:srgbClr val="00FF00"/>
                </a:solidFill>
              </a:rPr>
              <a:t>anode</a:t>
            </a:r>
            <a:endParaRPr lang="en-US" dirty="0"/>
          </a:p>
          <a:p>
            <a:r>
              <a:rPr lang="en-US" dirty="0"/>
              <a:t>Cations are positively charged 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K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Ca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Li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  <a:p>
            <a:r>
              <a:rPr lang="en-US" dirty="0"/>
              <a:t>Anions are negatively</a:t>
            </a:r>
            <a:br>
              <a:rPr lang="en-US" dirty="0"/>
            </a:br>
            <a:r>
              <a:rPr lang="en-US" dirty="0"/>
              <a:t>charged 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Br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OH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rgbClr val="00FF00"/>
                </a:solidFill>
              </a:rPr>
              <a:t>Cathode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negatively</a:t>
            </a:r>
            <a:br>
              <a:rPr lang="en-US" dirty="0"/>
            </a:br>
            <a:r>
              <a:rPr lang="en-US" dirty="0"/>
              <a:t>charged pole </a:t>
            </a:r>
          </a:p>
          <a:p>
            <a:r>
              <a:rPr lang="en-US" dirty="0">
                <a:solidFill>
                  <a:srgbClr val="00FF00"/>
                </a:solidFill>
              </a:rPr>
              <a:t>Anode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positively</a:t>
            </a:r>
            <a:br>
              <a:rPr lang="en-US" dirty="0"/>
            </a:br>
            <a:r>
              <a:rPr lang="en-US" dirty="0"/>
              <a:t>charged pole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00381-2C11-B35B-BC84-92AA0AB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19" y="2099519"/>
            <a:ext cx="1657581" cy="56205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3A6900-BD69-0737-0DF1-70698AEB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21" y="3429000"/>
            <a:ext cx="4566970" cy="30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47BB9-17E8-15C2-0D7F-4610E35E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50" y="2756371"/>
            <a:ext cx="1562318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2702-435A-9475-C2C3-2BCA82E6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855B-B086-CA0B-62BB-ED19411DA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naming system for compounds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526601-A5AB-DB09-3FD3-8E554A57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08453"/>
              </p:ext>
            </p:extLst>
          </p:nvPr>
        </p:nvGraphicFramePr>
        <p:xfrm>
          <a:off x="938784" y="2289048"/>
          <a:ext cx="7336537" cy="21877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3341">
                  <a:extLst>
                    <a:ext uri="{9D8B030D-6E8A-4147-A177-3AD203B41FA5}">
                      <a16:colId xmlns:a16="http://schemas.microsoft.com/office/drawing/2014/main" val="1305974696"/>
                    </a:ext>
                  </a:extLst>
                </a:gridCol>
                <a:gridCol w="2359571">
                  <a:extLst>
                    <a:ext uri="{9D8B030D-6E8A-4147-A177-3AD203B41FA5}">
                      <a16:colId xmlns:a16="http://schemas.microsoft.com/office/drawing/2014/main" val="2524810478"/>
                    </a:ext>
                  </a:extLst>
                </a:gridCol>
                <a:gridCol w="2732376">
                  <a:extLst>
                    <a:ext uri="{9D8B030D-6E8A-4147-A177-3AD203B41FA5}">
                      <a16:colId xmlns:a16="http://schemas.microsoft.com/office/drawing/2014/main" val="1873999252"/>
                    </a:ext>
                  </a:extLst>
                </a:gridCol>
                <a:gridCol w="841249">
                  <a:extLst>
                    <a:ext uri="{9D8B030D-6E8A-4147-A177-3AD203B41FA5}">
                      <a16:colId xmlns:a16="http://schemas.microsoft.com/office/drawing/2014/main" val="1445749926"/>
                    </a:ext>
                  </a:extLst>
                </a:gridCol>
              </a:tblGrid>
              <a:tr h="332181"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 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14450"/>
                  </a:ext>
                </a:extLst>
              </a:tr>
              <a:tr h="414367">
                <a:tc>
                  <a:txBody>
                    <a:bodyPr/>
                    <a:lstStyle/>
                    <a:p>
                      <a:r>
                        <a:rPr lang="en-US" dirty="0" err="1"/>
                        <a:t>CuCl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cuprous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copper(I)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65137"/>
                  </a:ext>
                </a:extLst>
              </a:tr>
              <a:tr h="369783">
                <a:tc>
                  <a:txBody>
                    <a:bodyPr/>
                    <a:lstStyle/>
                    <a:p>
                      <a:r>
                        <a:rPr lang="en-US" dirty="0"/>
                        <a:t>CuCl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cupric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copper(II)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2+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002904"/>
                  </a:ext>
                </a:extLst>
              </a:tr>
              <a:tr h="508682">
                <a:tc>
                  <a:txBody>
                    <a:bodyPr/>
                    <a:lstStyle/>
                    <a:p>
                      <a:r>
                        <a:rPr lang="en-US" dirty="0"/>
                        <a:t>FeCl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ferrous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iron(II)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  <a:r>
                        <a:rPr lang="en-US" baseline="30000" dirty="0"/>
                        <a:t>2+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793261"/>
                  </a:ext>
                </a:extLst>
              </a:tr>
              <a:tr h="529108">
                <a:tc>
                  <a:txBody>
                    <a:bodyPr/>
                    <a:lstStyle/>
                    <a:p>
                      <a:r>
                        <a:rPr lang="en-US" dirty="0"/>
                        <a:t>FeCl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ferric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iron(III)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  <a:r>
                        <a:rPr lang="en-US" baseline="30000" dirty="0"/>
                        <a:t>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4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98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BDF8-1B43-DE27-5BC4-1DC74053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8815-2818-AB14-1741-0BB0C848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Criss-Cross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7813E-4AC6-54D2-BB49-FCDCE7A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trying to figure out number of atoms in a formula unit or molecule where the cations and anions have different charge magnitudes, this method helps</a:t>
            </a:r>
          </a:p>
          <a:p>
            <a:r>
              <a:rPr lang="en-US" dirty="0"/>
              <a:t>Formulas for ionic compounds regarded as empirical formulas: use lowest ratio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 (IV) oxide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B742D5-0572-B4DE-43EE-F120334F2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38944"/>
              </p:ext>
            </p:extLst>
          </p:nvPr>
        </p:nvGraphicFramePr>
        <p:xfrm>
          <a:off x="589695" y="4579635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</a:t>
                      </a:r>
                      <a:r>
                        <a:rPr lang="en-US" baseline="30000" dirty="0"/>
                        <a:t>4+</a:t>
                      </a:r>
                      <a:r>
                        <a:rPr lang="en-US" dirty="0"/>
                        <a:t>, O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“greatest common divisor”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2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3416D-C776-2A91-9F7A-864B89DD2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9F090-4E85-74F1-2AC0-56AA20BE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calcium oxide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copper(I) sulfide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B24-7D78-65CA-1283-6C9A39AE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Criss-Cross Method (more)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1DC3E1-F74D-F678-0AAF-710D0D56C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20613"/>
              </p:ext>
            </p:extLst>
          </p:nvPr>
        </p:nvGraphicFramePr>
        <p:xfrm>
          <a:off x="600984" y="179853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30000" dirty="0"/>
                        <a:t>2+</a:t>
                      </a:r>
                      <a:r>
                        <a:rPr lang="en-US" dirty="0"/>
                        <a:t>, O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“greatest common divisor”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2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CaO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065D7A-5F15-5831-EB66-9AD40ED6D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9985"/>
              </p:ext>
            </p:extLst>
          </p:nvPr>
        </p:nvGraphicFramePr>
        <p:xfrm>
          <a:off x="589695" y="364673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+</a:t>
                      </a:r>
                      <a:r>
                        <a:rPr lang="en-US" dirty="0"/>
                        <a:t>, S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42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296-671F-E560-8E8A-2F45069A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7D60-BCF0-7D84-CDEE-7491240C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previous slides, we saw cations/anions as single elements</a:t>
            </a:r>
          </a:p>
          <a:p>
            <a:r>
              <a:rPr lang="en-US" dirty="0"/>
              <a:t>Here the anion is polyatomic. The method still applies. Note how parentheses are placed around the polyatomic (an)ion to treat it as an ionic group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calcium nitrate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69130-8EC5-0856-6F2C-FDF1988AD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19064"/>
              </p:ext>
            </p:extLst>
          </p:nvPr>
        </p:nvGraphicFramePr>
        <p:xfrm>
          <a:off x="522318" y="454188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30000" dirty="0"/>
                        <a:t>2+</a:t>
                      </a:r>
                      <a:r>
                        <a:rPr lang="en-US" dirty="0"/>
                        <a:t>, NO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30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(NO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Ca(NO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0BC8-0E90-4A24-62EE-9FD2D4458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23D2-7E39-E88E-B6DE-D8BB943B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0502-DEBF-6ADB-F9C7-2A0B9F443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potassium sulfate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calcium nitrate, we have TWO nitrates, so we had to use parentheses in final formula to show the group and add the subscript 2</a:t>
            </a:r>
          </a:p>
          <a:p>
            <a:r>
              <a:rPr lang="en-US" dirty="0"/>
              <a:t>If there is only 1 polyatomic ion group, we don’t need parentheses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12078D-F35E-EF3D-A9A8-D067A81C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088"/>
              </p:ext>
            </p:extLst>
          </p:nvPr>
        </p:nvGraphicFramePr>
        <p:xfrm>
          <a:off x="589695" y="2405072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US" baseline="30000" dirty="0"/>
                        <a:t>+</a:t>
                      </a:r>
                      <a:r>
                        <a:rPr lang="en-US" dirty="0"/>
                        <a:t>, SO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(SO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SO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FD7D-1859-14DD-1256-A5FAFD2F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Cation or Anion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E677-9891-0BC3-75F4-E2B364252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group and number of electrons in valence shell are connected: Group 1 – 1 valence electron, Group 2 – 2 valence electrons, and so on</a:t>
            </a:r>
          </a:p>
          <a:p>
            <a:r>
              <a:rPr lang="en-US" dirty="0"/>
              <a:t>This helps you predict whether an atom wants to get rid of acquire electrons!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2297E-3F53-BE4E-7D8D-7BC2ADD1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4" y="3429000"/>
            <a:ext cx="7704911" cy="3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3709-AA79-AFC6-AFA0-2FBF630F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AB38-9D34-7387-85E1-73FA1777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r>
              <a:rPr lang="en-US" dirty="0"/>
              <a:t>Ions not necessarily a charge on a single atom of an element</a:t>
            </a:r>
          </a:p>
          <a:p>
            <a:r>
              <a:rPr lang="en-US" dirty="0"/>
              <a:t>They can be a group of atoms bonded together that form natural (stable) 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0D5AF-BB29-2558-2EFE-95C9BA19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4" y="4175963"/>
            <a:ext cx="803069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30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C436-2347-DF0A-844D-20B6960E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01CB-9396-C8FC-D8C4-E5EEDA15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9944-E283-F93E-53F2-C8D2F458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B4CA1-8282-5D55-869B-63FF37B5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" y="2018719"/>
            <a:ext cx="812595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4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4813-7F71-AC7C-A2E1-2423F1F2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372B-16B2-7422-A7C2-651B9114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Ionic or Not Ionic?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2D19E-0B14-1A23-F285-D71ECF82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r>
              <a:rPr lang="en-US" dirty="0"/>
              <a:t>Is the cation a metal and anion a nonmetal?</a:t>
            </a:r>
          </a:p>
          <a:p>
            <a:r>
              <a:rPr lang="en-US" dirty="0"/>
              <a:t>Likely ionic</a:t>
            </a:r>
          </a:p>
          <a:p>
            <a:r>
              <a:rPr lang="en-US" dirty="0"/>
              <a:t>Are all the atoms in the molecule/compound nonmetallic elements?</a:t>
            </a:r>
          </a:p>
          <a:p>
            <a:r>
              <a:rPr lang="en-US" dirty="0"/>
              <a:t>Likely not ionic</a:t>
            </a:r>
          </a:p>
          <a:p>
            <a:r>
              <a:rPr lang="en-US" dirty="0"/>
              <a:t>Is there a polyatomic group that you recognize as ionic?</a:t>
            </a:r>
          </a:p>
          <a:p>
            <a:r>
              <a:rPr lang="en-US" dirty="0"/>
              <a:t>Ammonium (NH4+) cation</a:t>
            </a:r>
          </a:p>
          <a:p>
            <a:r>
              <a:rPr lang="en-US" dirty="0"/>
              <a:t>Nitrate (NO3-) anion</a:t>
            </a:r>
          </a:p>
        </p:txBody>
      </p:sp>
    </p:spTree>
    <p:extLst>
      <p:ext uri="{BB962C8B-B14F-4D97-AF65-F5344CB8AC3E}">
        <p14:creationId xmlns:p14="http://schemas.microsoft.com/office/powerpoint/2010/main" val="758155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647A-52B1-C29F-DBBD-43C89532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EA56-D701-F19D-2E03-D6D25BF0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03119"/>
            <a:ext cx="8421512" cy="584775"/>
          </a:xfrm>
        </p:spPr>
        <p:txBody>
          <a:bodyPr/>
          <a:lstStyle/>
          <a:p>
            <a:r>
              <a:rPr lang="en-US" sz="3200" dirty="0"/>
              <a:t>Matter: Properties and Changes Affecting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92B8-FE2C-288C-BA6A-FC15951E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36073"/>
            <a:ext cx="8387645" cy="5411482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CC99FF"/>
                </a:solidFill>
              </a:rPr>
              <a:t>Physical Property</a:t>
            </a:r>
          </a:p>
          <a:p>
            <a:pPr marL="0" indent="0">
              <a:buNone/>
            </a:pPr>
            <a:r>
              <a:rPr lang="en-US" dirty="0"/>
              <a:t>a characteristic of a substance that can be observed or measured without changing the identity of the substance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9473D3-FD38-C29E-1DD1-B6BE68E6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53586"/>
              </p:ext>
            </p:extLst>
          </p:nvPr>
        </p:nvGraphicFramePr>
        <p:xfrm>
          <a:off x="1269139" y="3692947"/>
          <a:ext cx="6776113" cy="1494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8785">
                  <a:extLst>
                    <a:ext uri="{9D8B030D-6E8A-4147-A177-3AD203B41FA5}">
                      <a16:colId xmlns:a16="http://schemas.microsoft.com/office/drawing/2014/main" val="2901206237"/>
                    </a:ext>
                  </a:extLst>
                </a:gridCol>
                <a:gridCol w="3687328">
                  <a:extLst>
                    <a:ext uri="{9D8B030D-6E8A-4147-A177-3AD203B41FA5}">
                      <a16:colId xmlns:a16="http://schemas.microsoft.com/office/drawing/2014/main" val="4146771170"/>
                    </a:ext>
                  </a:extLst>
                </a:gridCol>
              </a:tblGrid>
              <a:tr h="344606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Electrical conductivity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950352"/>
                  </a:ext>
                </a:extLst>
              </a:tr>
              <a:tr h="29313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Hardness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365090"/>
                  </a:ext>
                </a:extLst>
              </a:tr>
              <a:tr h="49340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Malleability</a:t>
                      </a:r>
                    </a:p>
                    <a:p>
                      <a:pPr algn="l" rtl="0" fontAlgn="ctr">
                        <a:buNone/>
                      </a:pP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(ability to be hammered)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Melting point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1501"/>
                  </a:ext>
                </a:extLst>
              </a:tr>
              <a:tr h="29313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Solubility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Boiling point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14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1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4B2F-191B-A37E-451E-478035E2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D38F-2424-764E-7386-32DD9D0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Ionic or Not Ionic?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6F28-0787-7948-832D-AAF39B43C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3209680"/>
            <a:ext cx="8387645" cy="3337875"/>
          </a:xfrm>
        </p:spPr>
        <p:txBody>
          <a:bodyPr/>
          <a:lstStyle/>
          <a:p>
            <a:r>
              <a:rPr lang="en-US" sz="2000" dirty="0"/>
              <a:t>A) nitrogen (N) and oxygen (O) atoms nonmetals: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not ionic</a:t>
            </a:r>
            <a:br>
              <a:rPr lang="en-US" sz="2000" dirty="0"/>
            </a:br>
            <a:r>
              <a:rPr lang="en-US" sz="2000" dirty="0"/>
              <a:t>B) iron (Fe) = metal, chlorine (Cl) = nonmetal: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ionic</a:t>
            </a:r>
            <a:endParaRPr lang="en-US" sz="2000" dirty="0"/>
          </a:p>
          <a:p>
            <a:r>
              <a:rPr lang="en-US" sz="2000" dirty="0"/>
              <a:t>C) ammonium (NH4) = recognized polyatomic cation, phosphate = recognized polyatomic anion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ionic</a:t>
            </a:r>
            <a:endParaRPr lang="en-US" sz="2000" dirty="0"/>
          </a:p>
          <a:p>
            <a:r>
              <a:rPr lang="en-US" sz="2000" dirty="0"/>
              <a:t>D) S, O, and Cl are all non-metals, and no recognized polyatomic ions seen </a:t>
            </a:r>
            <a:r>
              <a:rPr lang="en-US" sz="2000" i="1" dirty="0">
                <a:solidFill>
                  <a:srgbClr val="FF99FF"/>
                </a:solidFill>
              </a:rPr>
              <a:t>not ionic</a:t>
            </a:r>
          </a:p>
          <a:p>
            <a:pPr marL="0" indent="0">
              <a:buNone/>
            </a:pPr>
            <a:r>
              <a:rPr lang="en-US" sz="1600" dirty="0"/>
              <a:t>Thionyl chloride </a:t>
            </a:r>
            <a:r>
              <a:rPr lang="en-US" sz="900" dirty="0"/>
              <a:t>(structure above) </a:t>
            </a:r>
            <a:r>
              <a:rPr lang="en-US" sz="1600" dirty="0"/>
              <a:t>is used in organic chemistry to chlorinate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DA8D9-AC1D-8442-DF2F-72E1ECFD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02" y="1121790"/>
            <a:ext cx="4401164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6B68C-FFC7-6385-59EF-0FC449F08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181" y="628457"/>
            <a:ext cx="2282517" cy="1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53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9933"/>
            </a:gs>
            <a:gs pos="100000">
              <a:srgbClr val="0070C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DA52-C62F-184A-DC90-4D4ADBC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310445"/>
            <a:ext cx="8421512" cy="830997"/>
          </a:xfrm>
        </p:spPr>
        <p:txBody>
          <a:bodyPr/>
          <a:lstStyle/>
          <a:p>
            <a:r>
              <a:rPr lang="en-US" dirty="0"/>
              <a:t>Polyatomic vs Molecular 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5AAAA-D45F-F9CC-5C8B-A3B41B8E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2" y="1237822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FF9933"/>
                </a:solidFill>
              </a:rPr>
              <a:t>Extra stuff: no need to memorize</a:t>
            </a:r>
          </a:p>
          <a:p>
            <a:r>
              <a:rPr lang="en-US" dirty="0"/>
              <a:t>When atoms are bonded together, that looks like a molecule, right?</a:t>
            </a:r>
          </a:p>
          <a:p>
            <a:r>
              <a:rPr lang="en-US" dirty="0"/>
              <a:t>But chemists have a certain terminology here when it comes to polyatomic vs molecular ions</a:t>
            </a:r>
          </a:p>
          <a:p>
            <a:r>
              <a:rPr lang="en-US" dirty="0"/>
              <a:t>Methane (CH</a:t>
            </a:r>
            <a:r>
              <a:rPr lang="en-US" baseline="-25000" dirty="0"/>
              <a:t>4</a:t>
            </a:r>
            <a:r>
              <a:rPr lang="en-US" dirty="0"/>
              <a:t>) is normally not an ionized molecule. But it can be if one uses high energy to knock an electron out. This is an unstable ion formation</a:t>
            </a:r>
          </a:p>
          <a:p>
            <a:r>
              <a:rPr lang="en-US" dirty="0"/>
              <a:t>In polyatomic ions, these are ionized as part of a stable state, and they remained ionized </a:t>
            </a:r>
          </a:p>
        </p:txBody>
      </p:sp>
    </p:spTree>
    <p:extLst>
      <p:ext uri="{BB962C8B-B14F-4D97-AF65-F5344CB8AC3E}">
        <p14:creationId xmlns:p14="http://schemas.microsoft.com/office/powerpoint/2010/main" val="2264684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F882-9BA1-0C1F-3111-24F3D850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Oxy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CD1A-D639-5DA6-0C15-831577AB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the H</a:t>
            </a:r>
            <a:r>
              <a:rPr lang="en-US" baseline="30000" dirty="0"/>
              <a:t>+ </a:t>
            </a:r>
            <a:r>
              <a:rPr lang="en-US" dirty="0">
                <a:solidFill>
                  <a:srgbClr val="FFFF00"/>
                </a:solidFill>
              </a:rPr>
              <a:t>(H+ makes an acid an acid)</a:t>
            </a:r>
            <a:endParaRPr lang="en-US" baseline="300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E4F9E-65C5-B2DC-E19E-B33664F9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" y="4703383"/>
            <a:ext cx="7182852" cy="198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66CF5-FD95-FE01-28E9-E6395184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4" y="1783562"/>
            <a:ext cx="6477051" cy="28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0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2B90-CF90-BB0C-2E91-E558C269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3251-EBB7-D6EB-026F-E8446C6D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err="1"/>
              <a:t>Oxy</a:t>
            </a:r>
            <a:r>
              <a:rPr lang="en-US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acids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89E430-7A8D-A02C-B24A-5A132E0D3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16916" y="1332403"/>
            <a:ext cx="6849431" cy="344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BD811-9C9C-ADB4-5C78-5799336C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16" y="4918553"/>
            <a:ext cx="708758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2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CB47F-D208-037E-FF93-22FDAAFB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4DC3-19C3-3649-6C6F-9A33E65F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84418"/>
            <a:ext cx="8421512" cy="830997"/>
          </a:xfrm>
        </p:spPr>
        <p:txBody>
          <a:bodyPr/>
          <a:lstStyle/>
          <a:p>
            <a:r>
              <a:rPr lang="en-US" dirty="0"/>
              <a:t>Naming Tips/Mnemonics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EC2D88-AFD5-51D6-2F50-220F3AF24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56561" y="4276327"/>
            <a:ext cx="3914906" cy="21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953E49-6F71-B4E5-DFAB-54E22D1AA993}"/>
              </a:ext>
            </a:extLst>
          </p:cNvPr>
          <p:cNvSpPr txBox="1"/>
          <p:nvPr/>
        </p:nvSpPr>
        <p:spPr>
          <a:xfrm>
            <a:off x="6952267" y="6494212"/>
            <a:ext cx="31249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99FF"/>
                </a:solidFill>
              </a:rPr>
              <a:t>https://youtu.be/ijSk_7ukv10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4003-8848-FF06-88FA-CC46A404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3" y="1584092"/>
            <a:ext cx="4305908" cy="41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48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B1D5-2167-ED8D-4CBE-BBC3A119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A3F-630F-34E0-5780-4C438C76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310445"/>
            <a:ext cx="8421512" cy="830997"/>
          </a:xfrm>
        </p:spPr>
        <p:txBody>
          <a:bodyPr/>
          <a:lstStyle/>
          <a:p>
            <a:r>
              <a:rPr lang="en-US" dirty="0"/>
              <a:t>T43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7A59-13AF-816D-618C-9618717C1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2" y="1141442"/>
            <a:ext cx="8387645" cy="5215465"/>
          </a:xfrm>
        </p:spPr>
        <p:txBody>
          <a:bodyPr/>
          <a:lstStyle/>
          <a:p>
            <a:r>
              <a:rPr lang="en-US" dirty="0"/>
              <a:t>T: B, C, N, Si</a:t>
            </a:r>
          </a:p>
          <a:p>
            <a:r>
              <a:rPr lang="en-US" dirty="0"/>
              <a:t>4: P, S, As, Se, </a:t>
            </a:r>
            <a:r>
              <a:rPr lang="en-US" dirty="0" err="1"/>
              <a:t>Te</a:t>
            </a:r>
            <a:endParaRPr lang="en-US" dirty="0"/>
          </a:p>
          <a:p>
            <a:r>
              <a:rPr lang="en-US" dirty="0"/>
              <a:t>3: Cl, Br, I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2200" dirty="0"/>
              <a:t>Oxygens:</a:t>
            </a:r>
          </a:p>
          <a:p>
            <a:pPr marL="0" indent="0">
              <a:buNone/>
            </a:pPr>
            <a:r>
              <a:rPr lang="en-US" sz="2200" dirty="0"/>
              <a:t>4: PO</a:t>
            </a:r>
            <a:r>
              <a:rPr lang="en-US" sz="2200" baseline="-25000" dirty="0"/>
              <a:t>4</a:t>
            </a:r>
            <a:r>
              <a:rPr lang="en-US" sz="2200" dirty="0"/>
              <a:t>, SO</a:t>
            </a:r>
            <a:r>
              <a:rPr lang="en-US" sz="2200" baseline="-25000" dirty="0"/>
              <a:t>4</a:t>
            </a:r>
            <a:r>
              <a:rPr lang="en-US" sz="2200" dirty="0"/>
              <a:t>, AsO</a:t>
            </a:r>
            <a:r>
              <a:rPr lang="en-US" sz="2200" baseline="-25000" dirty="0"/>
              <a:t>4</a:t>
            </a:r>
            <a:r>
              <a:rPr lang="en-US" sz="2200" dirty="0"/>
              <a:t>, SeO</a:t>
            </a:r>
            <a:r>
              <a:rPr lang="en-US" sz="2200" baseline="-25000" dirty="0"/>
              <a:t>4</a:t>
            </a:r>
            <a:r>
              <a:rPr lang="en-US" sz="2200" dirty="0"/>
              <a:t>,</a:t>
            </a:r>
            <a:r>
              <a:rPr lang="en-US" sz="2200" baseline="-25000" dirty="0"/>
              <a:t> </a:t>
            </a:r>
            <a:r>
              <a:rPr lang="en-US" sz="2200" dirty="0"/>
              <a:t>TeO</a:t>
            </a:r>
            <a:r>
              <a:rPr lang="en-US" sz="2200" baseline="-25000" dirty="0"/>
              <a:t>4</a:t>
            </a:r>
          </a:p>
          <a:p>
            <a:pPr marL="0" indent="0">
              <a:buNone/>
            </a:pPr>
            <a:r>
              <a:rPr lang="en-US" sz="2200" dirty="0"/>
              <a:t>3: ClO</a:t>
            </a:r>
            <a:r>
              <a:rPr lang="en-US" sz="2200" baseline="-25000" dirty="0"/>
              <a:t>3</a:t>
            </a:r>
            <a:r>
              <a:rPr lang="en-US" sz="2200" dirty="0"/>
              <a:t>, BrO</a:t>
            </a:r>
            <a:r>
              <a:rPr lang="en-US" sz="2200" baseline="-25000" dirty="0"/>
              <a:t>3</a:t>
            </a:r>
            <a:r>
              <a:rPr lang="en-US" sz="2200" dirty="0"/>
              <a:t>, IO</a:t>
            </a:r>
            <a:r>
              <a:rPr lang="en-US" sz="2200" baseline="-25000" dirty="0"/>
              <a:t>3</a:t>
            </a:r>
          </a:p>
          <a:p>
            <a:pPr marL="0" indent="0">
              <a:buNone/>
            </a:pPr>
            <a:r>
              <a:rPr lang="en-US" sz="2200" dirty="0"/>
              <a:t>T: BO</a:t>
            </a:r>
            <a:r>
              <a:rPr lang="en-US" sz="2200" baseline="-25000" dirty="0"/>
              <a:t>3</a:t>
            </a:r>
            <a:r>
              <a:rPr lang="en-US" sz="2200" dirty="0"/>
              <a:t>, CO</a:t>
            </a:r>
            <a:r>
              <a:rPr lang="en-US" sz="2200" baseline="-25000" dirty="0"/>
              <a:t>3</a:t>
            </a:r>
            <a:r>
              <a:rPr lang="en-US" sz="2200" dirty="0"/>
              <a:t>, NO</a:t>
            </a:r>
            <a:r>
              <a:rPr lang="en-US" sz="2200" baseline="-25000" dirty="0"/>
              <a:t>3</a:t>
            </a:r>
            <a:r>
              <a:rPr lang="en-US" sz="2200" dirty="0"/>
              <a:t>, SiO</a:t>
            </a:r>
            <a:r>
              <a:rPr lang="en-US" sz="2200" baseline="-25000" dirty="0"/>
              <a:t>3</a:t>
            </a:r>
          </a:p>
          <a:p>
            <a:pPr marL="0" indent="0">
              <a:buNone/>
            </a:pPr>
            <a:r>
              <a:rPr lang="en-US" sz="2200" dirty="0"/>
              <a:t>Charged:</a:t>
            </a:r>
          </a:p>
          <a:p>
            <a:pPr marL="0" indent="0">
              <a:buNone/>
            </a:pPr>
            <a:r>
              <a:rPr lang="en-US" sz="2200" dirty="0"/>
              <a:t>3-&gt; (-1): ClO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  <a:r>
              <a:rPr lang="en-US" sz="2200" dirty="0"/>
              <a:t>, BrO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  <a:r>
              <a:rPr lang="en-US" sz="2200" dirty="0"/>
              <a:t>, IO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</a:p>
          <a:p>
            <a:pPr marL="0" indent="0">
              <a:buNone/>
            </a:pPr>
            <a:r>
              <a:rPr lang="en-US" sz="2200" dirty="0"/>
              <a:t>4-&gt; (-2): PO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SO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AsO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SeO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TeO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</a:p>
          <a:p>
            <a:pPr marL="0" indent="0">
              <a:buNone/>
            </a:pPr>
            <a:r>
              <a:rPr lang="en-US" dirty="0"/>
              <a:t>T: BO</a:t>
            </a:r>
            <a:r>
              <a:rPr lang="en-US" baseline="-25000" dirty="0"/>
              <a:t>3</a:t>
            </a:r>
            <a:r>
              <a:rPr lang="en-US" baseline="30000" dirty="0"/>
              <a:t>3-</a:t>
            </a:r>
            <a:r>
              <a:rPr lang="en-US" dirty="0"/>
              <a:t>, 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dirty="0"/>
              <a:t>, SiO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baseline="-25000" dirty="0"/>
              <a:t>, </a:t>
            </a:r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1-</a:t>
            </a:r>
            <a:br>
              <a:rPr lang="en-US" baseline="30000" dirty="0"/>
            </a:br>
            <a:r>
              <a:rPr lang="en-US" sz="1600" dirty="0"/>
              <a:t>(start from N [1-], then C and Si [both 2-], then B [3-])</a:t>
            </a:r>
            <a:endParaRPr lang="en-US" sz="1600" baseline="-25000" dirty="0"/>
          </a:p>
          <a:p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232AC-3320-DEDE-3E75-7635AD61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35" y="613541"/>
            <a:ext cx="3256466" cy="36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64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BD65-2504-2CF1-B856-164A5C10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1C6A-D929-BBFC-2896-67D2832D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E7C99-9B77-1161-4E1C-843DB6BF6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history</a:t>
            </a:r>
            <a:br>
              <a:rPr lang="en-US" dirty="0"/>
            </a:br>
            <a:r>
              <a:rPr lang="en-US" dirty="0"/>
              <a:t>Lavoisier (1787) publishes</a:t>
            </a:r>
            <a:br>
              <a:rPr lang="en-US" dirty="0"/>
            </a:br>
            <a:r>
              <a:rPr lang="en-US" dirty="0"/>
              <a:t>“New Chemical Nomenclature”</a:t>
            </a:r>
          </a:p>
          <a:p>
            <a:r>
              <a:rPr lang="en-US" dirty="0"/>
              <a:t>Now done by IUPAC</a:t>
            </a:r>
            <a:br>
              <a:rPr lang="en-US" dirty="0"/>
            </a:br>
            <a:r>
              <a:rPr lang="en-US" dirty="0"/>
              <a:t>International Union of Pure and Applied Chemists</a:t>
            </a:r>
            <a:br>
              <a:rPr lang="en-US" dirty="0"/>
            </a:br>
            <a:r>
              <a:rPr lang="en-US" dirty="0"/>
              <a:t>The Red Book</a:t>
            </a:r>
          </a:p>
          <a:p>
            <a:r>
              <a:rPr lang="en-US" dirty="0"/>
              <a:t>https://iupac.org/what-we-do/books/redbook/</a:t>
            </a:r>
          </a:p>
        </p:txBody>
      </p:sp>
    </p:spTree>
    <p:extLst>
      <p:ext uri="{BB962C8B-B14F-4D97-AF65-F5344CB8AC3E}">
        <p14:creationId xmlns:p14="http://schemas.microsoft.com/office/powerpoint/2010/main" val="1047929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A1E4-4FE0-05C6-8F00-657EF5825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10D7-B079-9AC4-2B6A-CA374D95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1A09F-3146-76DD-E225-C1135B15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 cations</a:t>
            </a:r>
            <a:r>
              <a:rPr lang="en-US" sz="2800" dirty="0"/>
              <a:t>: charge does not vary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FF00"/>
                </a:solidFill>
              </a:rPr>
              <a:t>directly use element name</a:t>
            </a:r>
          </a:p>
          <a:p>
            <a:pPr marL="0" indent="0">
              <a:buNone/>
            </a:pPr>
            <a:r>
              <a:rPr lang="en-US" sz="2800" dirty="0"/>
              <a:t>Na</a:t>
            </a:r>
            <a:r>
              <a:rPr lang="en-US" sz="2800" baseline="30000" dirty="0"/>
              <a:t>+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 “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sodium</a:t>
            </a:r>
            <a:r>
              <a:rPr lang="en-US" sz="2800" dirty="0">
                <a:sym typeface="Wingdings" panose="05000000000000000000" pitchFamily="2" charset="2"/>
              </a:rPr>
              <a:t>”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Al</a:t>
            </a:r>
            <a:r>
              <a:rPr lang="en-US" sz="2800" baseline="30000" dirty="0">
                <a:sym typeface="Wingdings" panose="05000000000000000000" pitchFamily="2" charset="2"/>
              </a:rPr>
              <a:t>3+</a:t>
            </a:r>
            <a:r>
              <a:rPr lang="en-US" sz="2800" dirty="0">
                <a:sym typeface="Wingdings" panose="05000000000000000000" pitchFamily="2" charset="2"/>
              </a:rPr>
              <a:t>  “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aluminum</a:t>
            </a:r>
            <a:r>
              <a:rPr lang="en-US" sz="2800" dirty="0">
                <a:sym typeface="Wingdings" panose="05000000000000000000" pitchFamily="2" charset="2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27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02BA-4149-FE49-3AE1-FD85C41C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D068-2713-B3F8-1835-B06D00E8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D4A2-E2A8-81B8-8B98-31C1DE29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II cations</a:t>
            </a:r>
            <a:r>
              <a:rPr lang="en-US" sz="2800" dirty="0"/>
              <a:t>: charge of element will vary</a:t>
            </a:r>
            <a:br>
              <a:rPr lang="en-US" sz="2800" dirty="0"/>
            </a:br>
            <a:r>
              <a:rPr lang="en-US" sz="2800" dirty="0"/>
              <a:t>use the Stock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05860-D0CD-7B35-9DFE-E1B62B49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14" y="2742380"/>
            <a:ext cx="7593527" cy="3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A13B-B216-C28E-E7EA-06BE5C39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BEB-FBD1-9785-3D8B-7BAFB55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528BD-8053-B6FE-F5B7-11486120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pPr marL="0" indent="0">
              <a:buNone/>
            </a:pPr>
            <a:r>
              <a:rPr lang="en-US" dirty="0"/>
              <a:t>Monoatomic Anions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C6D27-BE10-D2DC-EFA9-D38F3527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00" y="2484192"/>
            <a:ext cx="662079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92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B6CB2-5526-26EA-110E-3DFF8694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471B-1972-A597-02EC-988E0AD3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03119"/>
            <a:ext cx="8421512" cy="584775"/>
          </a:xfrm>
        </p:spPr>
        <p:txBody>
          <a:bodyPr/>
          <a:lstStyle/>
          <a:p>
            <a:r>
              <a:rPr lang="en-US" sz="3200" dirty="0"/>
              <a:t>Matter: Properties and Changes Affecting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222A-EE9C-25D2-1213-749B2160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066800"/>
            <a:ext cx="8387645" cy="548075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CC99FF"/>
                </a:solidFill>
              </a:rPr>
              <a:t>Chemical Property</a:t>
            </a:r>
          </a:p>
          <a:p>
            <a:pPr marL="0" indent="0">
              <a:buNone/>
            </a:pPr>
            <a:r>
              <a:rPr lang="en-US" dirty="0"/>
              <a:t>potential to undergo some chemical change or reaction by virtue of its composition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Metals like Zn (zinc) reacting with acid</a:t>
            </a:r>
          </a:p>
          <a:p>
            <a:r>
              <a:rPr lang="en-US" dirty="0"/>
              <a:t>Forming oxides in reacting with oxygen</a:t>
            </a:r>
          </a:p>
          <a:p>
            <a:r>
              <a:rPr lang="en-US" dirty="0"/>
              <a:t>This involves substance changing into another substance</a:t>
            </a:r>
          </a:p>
        </p:txBody>
      </p:sp>
    </p:spTree>
    <p:extLst>
      <p:ext uri="{BB962C8B-B14F-4D97-AF65-F5344CB8AC3E}">
        <p14:creationId xmlns:p14="http://schemas.microsoft.com/office/powerpoint/2010/main" val="7869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4D95-9EC5-66C4-4C63-9B186C181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F57D68-7588-5172-139D-4B7291F05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ionic compounds</a:t>
            </a:r>
          </a:p>
          <a:p>
            <a:pPr marL="0" indent="0">
              <a:buNone/>
            </a:pPr>
            <a:r>
              <a:rPr lang="en-US" dirty="0"/>
              <a:t>Combine Type I monoatomic cation name with monoatomic anion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CC433-726F-A3E0-1781-4DA61688F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20FA2B-A8D9-85B7-DECD-4C1A37BCC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2682878"/>
            <a:ext cx="4629669" cy="3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880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6155-C802-7ED5-3174-51D400DB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4AEDF-685F-FF85-5E73-68C50077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ionic compounds</a:t>
            </a:r>
          </a:p>
          <a:p>
            <a:pPr marL="0" indent="0">
              <a:buNone/>
            </a:pPr>
            <a:r>
              <a:rPr lang="en-US" dirty="0"/>
              <a:t>Combine Type I monoatomic cation name with monoatomic anion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E1412-6A0D-A64F-1270-DB96080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E70A-69B7-5BCF-4633-4858E5B5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2682878"/>
            <a:ext cx="4629669" cy="3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6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34CBF-5F1F-2A83-B2D2-047A6B7F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2E09-5597-70D6-DC2A-F34B3720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A6A22-96AC-9158-39D5-D7D6605C3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Type II cation name using Stock roman numerals with the anion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4F80D-010E-DCEF-0A21-A4B6EBA0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9" y="2432327"/>
            <a:ext cx="7723414" cy="37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0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4D71-8C73-59FD-5EC1-6EB313A1C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5E40-AE93-1785-910C-332675D8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0E3BF-1A43-FA39-23BB-096CF67C2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polyatomic cation names with polyatomic anion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7EB12-D698-5DCD-F28E-07EB7CCD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88" y="2431472"/>
            <a:ext cx="4370423" cy="39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9881-F555-312C-4252-6FA9C82C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233D-E711-D00B-DC47-E72F4759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837FD-99E3-B374-5B7C-82EFDD7E4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DCFB6-D94F-D513-C7D4-A33184BC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962134"/>
            <a:ext cx="7772400" cy="43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89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7FE5-48D6-5091-D6DD-B4950278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7638-6107-A818-2F0D-82323DB2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530D0-3DDE-31D8-3B32-299076E1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061927"/>
            <a:ext cx="8387645" cy="5215465"/>
          </a:xfrm>
        </p:spPr>
        <p:txBody>
          <a:bodyPr/>
          <a:lstStyle/>
          <a:p>
            <a:r>
              <a:rPr lang="en-US" sz="2000" dirty="0"/>
              <a:t>Zn = zinc, Br = bromine </a:t>
            </a:r>
            <a:r>
              <a:rPr lang="en-US" sz="2000" dirty="0">
                <a:sym typeface="Wingdings" panose="05000000000000000000" pitchFamily="2" charset="2"/>
              </a:rPr>
              <a:t> bromide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Zn has only one ion (Zn</a:t>
            </a:r>
            <a:r>
              <a:rPr lang="en-US" sz="1800" baseline="30000" dirty="0">
                <a:sym typeface="Wingdings" panose="05000000000000000000" pitchFamily="2" charset="2"/>
              </a:rPr>
              <a:t>2+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“zinc bromide”</a:t>
            </a:r>
          </a:p>
          <a:p>
            <a:r>
              <a:rPr lang="en-US" sz="2000" dirty="0"/>
              <a:t>Al = aluminum, O = oxygen </a:t>
            </a:r>
            <a:r>
              <a:rPr lang="en-US" sz="2000" dirty="0">
                <a:sym typeface="Wingdings" panose="05000000000000000000" pitchFamily="2" charset="2"/>
              </a:rPr>
              <a:t> oxide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Al has only one ion (Al</a:t>
            </a:r>
            <a:r>
              <a:rPr lang="en-US" sz="1800" baseline="30000" dirty="0">
                <a:sym typeface="Wingdings" panose="05000000000000000000" pitchFamily="2" charset="2"/>
              </a:rPr>
              <a:t>3+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“aluminum oxide”</a:t>
            </a:r>
            <a:endParaRPr lang="en-US" sz="1800" dirty="0"/>
          </a:p>
          <a:p>
            <a:r>
              <a:rPr lang="en-US" sz="2000" dirty="0"/>
              <a:t>NH</a:t>
            </a:r>
            <a:r>
              <a:rPr lang="en-US" sz="2000" baseline="-25000" dirty="0"/>
              <a:t>4</a:t>
            </a:r>
            <a:r>
              <a:rPr lang="en-US" sz="2000" baseline="30000" dirty="0"/>
              <a:t>+</a:t>
            </a:r>
            <a:r>
              <a:rPr lang="en-US" sz="2000" dirty="0"/>
              <a:t> = ammonium, PO</a:t>
            </a:r>
            <a:r>
              <a:rPr lang="en-US" sz="2000" baseline="-25000" dirty="0"/>
              <a:t>4</a:t>
            </a:r>
            <a:r>
              <a:rPr lang="en-US" sz="2000" dirty="0"/>
              <a:t> = phosphate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Only one charge state for each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“ammonium phosphate” (not “</a:t>
            </a:r>
            <a:r>
              <a:rPr lang="en-US" sz="1800" dirty="0" err="1">
                <a:sym typeface="Wingdings" panose="05000000000000000000" pitchFamily="2" charset="2"/>
              </a:rPr>
              <a:t>triammonium</a:t>
            </a:r>
            <a:r>
              <a:rPr lang="en-US" sz="1800" dirty="0">
                <a:sym typeface="Wingdings" panose="05000000000000000000" pitchFamily="2" charset="2"/>
              </a:rPr>
              <a:t> phosphate”)</a:t>
            </a:r>
            <a:endParaRPr lang="en-US" sz="1800" dirty="0"/>
          </a:p>
          <a:p>
            <a:r>
              <a:rPr lang="en-US" sz="2000" dirty="0"/>
              <a:t>Au = gold, F = fluorine </a:t>
            </a:r>
            <a:r>
              <a:rPr lang="en-US" sz="2000" dirty="0">
                <a:sym typeface="Wingdings" panose="05000000000000000000" pitchFamily="2" charset="2"/>
              </a:rPr>
              <a:t> fluoride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Gold has multiple charge states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“gold(III) fluoride”</a:t>
            </a:r>
            <a:endParaRPr lang="en-US" sz="1800" dirty="0"/>
          </a:p>
          <a:p>
            <a:r>
              <a:rPr lang="en-US" sz="2000" dirty="0"/>
              <a:t>Ag = silver, F = fluorine </a:t>
            </a:r>
            <a:r>
              <a:rPr lang="en-US" sz="2000" dirty="0">
                <a:sym typeface="Wingdings" panose="05000000000000000000" pitchFamily="2" charset="2"/>
              </a:rPr>
              <a:t> fluoride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Ag has only one ion (Ag</a:t>
            </a:r>
            <a:r>
              <a:rPr lang="en-US" sz="1800" baseline="30000" dirty="0">
                <a:sym typeface="Wingdings" panose="05000000000000000000" pitchFamily="2" charset="2"/>
              </a:rPr>
              <a:t>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“silver fluoride”</a:t>
            </a:r>
            <a:endParaRPr lang="en-US" sz="1800" dirty="0"/>
          </a:p>
          <a:p>
            <a:pPr marL="231775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CAC4C-5D3A-96B3-DD4B-5DBA2172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61" y="1161479"/>
            <a:ext cx="160042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6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6514-6BE6-9F6B-F95E-4D52392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305D-7717-F3FC-BD85-25FE9E460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00"/>
                </a:solidFill>
              </a:rPr>
              <a:t>Molecular compounds </a:t>
            </a:r>
            <a:r>
              <a:rPr lang="en-US" dirty="0"/>
              <a:t>are inorganic compounds that take form of discrete </a:t>
            </a:r>
            <a:r>
              <a:rPr lang="en-US" b="1" dirty="0"/>
              <a:t>molecules</a:t>
            </a:r>
            <a:endParaRPr lang="en-US" dirty="0"/>
          </a:p>
          <a:p>
            <a:pPr lvl="1"/>
            <a:r>
              <a:rPr lang="en-US" dirty="0"/>
              <a:t>The bonds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shared</a:t>
            </a:r>
            <a:r>
              <a:rPr lang="en-US" dirty="0"/>
              <a:t> between atoms (not ionic)</a:t>
            </a:r>
          </a:p>
          <a:p>
            <a:pPr lvl="1"/>
            <a:r>
              <a:rPr lang="en-US" dirty="0"/>
              <a:t>Shared bonds are </a:t>
            </a:r>
            <a:r>
              <a:rPr lang="en-US" dirty="0">
                <a:solidFill>
                  <a:srgbClr val="00FF00"/>
                </a:solidFill>
              </a:rPr>
              <a:t>covalent</a:t>
            </a:r>
            <a:r>
              <a:rPr lang="en-US" dirty="0"/>
              <a:t> bonds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carbon dioxide, the bond between the central carbon and two oxygen atoms on either side are shared (no “ionic character”)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42D9E-F2A9-C2F3-71D0-8232B659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4564792"/>
            <a:ext cx="5522352" cy="19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39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43C6-B677-30F6-0378-60390249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8828-17AA-338F-8A1E-80C8D4F8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136E-E226-17CC-9EE4-B1EB34D0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Molecular Compounds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element: name of element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element: stem of element name + </a:t>
            </a:r>
            <a:r>
              <a:rPr lang="en-US" b="1" dirty="0">
                <a:solidFill>
                  <a:srgbClr val="00FF00"/>
                </a:solidFill>
              </a:rPr>
              <a:t>-ide</a:t>
            </a:r>
          </a:p>
          <a:p>
            <a:r>
              <a:rPr lang="en-US" dirty="0"/>
              <a:t>Prefixes: apply numerical prefixes to both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CF4CA-46CB-B869-6484-638D4F04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56" y="3526996"/>
            <a:ext cx="3146643" cy="2861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1C9A-F86F-9FF0-3A10-C063CAFD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4" y="3627680"/>
            <a:ext cx="4709383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12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1196F-3E10-D739-A686-3BC473B8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8EE1-0B99-6DDA-1756-5578FA2C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1B82-7917-C803-3F8B-10235F61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Common Name Compounds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systematic name not really used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O: </a:t>
            </a:r>
            <a:r>
              <a:rPr lang="en-US" dirty="0">
                <a:solidFill>
                  <a:srgbClr val="00FF00"/>
                </a:solidFill>
              </a:rPr>
              <a:t>water</a:t>
            </a:r>
          </a:p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ammonia</a:t>
            </a:r>
          </a:p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methane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hydrogen</a:t>
            </a:r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</a:rPr>
              <a:t>peroxide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3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513D-8846-E531-362F-DF6957A2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B7D2-0DDE-AC11-0562-29F9FA63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6DE2-E668-995E-48FF-27A4241F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C11D6-763D-1B31-18AB-20B190F0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31" y="1921989"/>
            <a:ext cx="5201869" cy="2270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A446E-9BB1-0DDE-3CF0-E60C9E7E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157" y="3722215"/>
            <a:ext cx="6347650" cy="22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99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463B-7718-8318-9ED6-8C56BCF3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(State)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4303-E62B-084F-CC8F-4EAAB490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States</a:t>
            </a:r>
            <a:r>
              <a:rPr lang="en-US" dirty="0"/>
              <a:t> of matter are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gas</a:t>
            </a:r>
          </a:p>
          <a:p>
            <a:pPr marL="0" indent="0">
              <a:buNone/>
            </a:pPr>
            <a:r>
              <a:rPr lang="en-US" dirty="0"/>
              <a:t>Changes in the </a:t>
            </a:r>
            <a:r>
              <a:rPr lang="en-US" b="1" dirty="0">
                <a:solidFill>
                  <a:srgbClr val="FFFF00"/>
                </a:solidFill>
              </a:rPr>
              <a:t>states</a:t>
            </a:r>
            <a:r>
              <a:rPr lang="en-US" dirty="0"/>
              <a:t> of matters are:</a:t>
            </a:r>
          </a:p>
          <a:p>
            <a:r>
              <a:rPr lang="en-US" sz="2800" dirty="0">
                <a:solidFill>
                  <a:srgbClr val="00FF00"/>
                </a:solidFill>
              </a:rPr>
              <a:t>Vaporization</a:t>
            </a:r>
          </a:p>
          <a:p>
            <a:pPr marL="236538" lvl="1" indent="0">
              <a:buNone/>
            </a:pPr>
            <a:r>
              <a:rPr lang="en-US" sz="2400" i="1" dirty="0"/>
              <a:t>Liquid to gas</a:t>
            </a:r>
          </a:p>
          <a:p>
            <a:r>
              <a:rPr lang="en-US" sz="2800" dirty="0">
                <a:solidFill>
                  <a:srgbClr val="00FF00"/>
                </a:solidFill>
              </a:rPr>
              <a:t>Freezing</a:t>
            </a:r>
          </a:p>
          <a:p>
            <a:pPr marL="231775" lvl="1" indent="0">
              <a:buNone/>
            </a:pPr>
            <a:r>
              <a:rPr lang="en-US" sz="2400" i="1" dirty="0"/>
              <a:t>Liquid to solid</a:t>
            </a:r>
          </a:p>
          <a:p>
            <a:r>
              <a:rPr lang="en-US" sz="2800" dirty="0">
                <a:solidFill>
                  <a:srgbClr val="00FF00"/>
                </a:solidFill>
              </a:rPr>
              <a:t>Condensation</a:t>
            </a:r>
          </a:p>
          <a:p>
            <a:pPr marL="236538" lvl="1" indent="0">
              <a:buNone/>
            </a:pPr>
            <a:r>
              <a:rPr lang="en-US" sz="2400" i="1" dirty="0"/>
              <a:t>Gas to liquid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4D23E-4BC0-3574-9EAA-9855B2C6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85" y="2296484"/>
            <a:ext cx="450595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8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F2418-7EFB-F486-D7C8-DAFD1192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CF2-FF14-2EC7-3851-4A3AF672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ACAA6-E58B-E779-2421-C125239C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CF4FC-9792-0BDB-EEF8-95405D6F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36" y="3020287"/>
            <a:ext cx="5557075" cy="179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D7139-A810-5D5F-9674-166087F8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664" y="5105728"/>
            <a:ext cx="5894514" cy="1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9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02F46-6FA5-1919-FD03-7C87C3C92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B3A7-CE3B-37CF-9194-2C15AF7A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</a:t>
            </a:r>
            <a:r>
              <a:rPr lang="en-US"/>
              <a:t>It Together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2A1FEE-4F33-8629-78C1-59221FCB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59075" y="1331913"/>
            <a:ext cx="6814738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186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6ED16-B973-D1B7-D0C1-7117300B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F31F-3A04-B6CE-2084-54FF37B8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0513-7626-7F27-D71E-BA29ED09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205B8-23C2-F639-F6A2-464B48E2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55" y="3375135"/>
            <a:ext cx="3710639" cy="29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8BC8-614A-4449-8649-1D7C3847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3170-04F5-6793-0A88-0101EC48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Making Use of Physical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267D4-4624-62F0-C512-6DC35826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92D050"/>
                </a:solidFill>
              </a:rPr>
              <a:t>Distillation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</a:t>
            </a:r>
            <a:br>
              <a:rPr lang="en-US" sz="2000" dirty="0"/>
            </a:br>
            <a:r>
              <a:rPr lang="en-US" sz="2000" dirty="0">
                <a:solidFill>
                  <a:srgbClr val="FFFF00"/>
                </a:solidFill>
              </a:rPr>
              <a:t>boiling point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Precipitation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</a:t>
            </a:r>
            <a:br>
              <a:rPr lang="en-US" sz="2000" dirty="0"/>
            </a:br>
            <a:r>
              <a:rPr lang="en-US" sz="2000" dirty="0">
                <a:solidFill>
                  <a:srgbClr val="FFFF00"/>
                </a:solidFill>
              </a:rPr>
              <a:t>solubility</a:t>
            </a:r>
          </a:p>
          <a:p>
            <a:pPr marL="236538" lvl="1" indent="0">
              <a:buNone/>
            </a:pPr>
            <a:r>
              <a:rPr lang="en-US" sz="1600" dirty="0"/>
              <a:t>Some stay in solution,</a:t>
            </a:r>
          </a:p>
          <a:p>
            <a:pPr marL="236538" lvl="1" indent="0">
              <a:buNone/>
            </a:pPr>
            <a:r>
              <a:rPr lang="en-US" sz="1600" dirty="0"/>
              <a:t>Others come out of solution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Filtration</a:t>
            </a:r>
          </a:p>
          <a:p>
            <a:pPr marL="0" indent="0">
              <a:buNone/>
            </a:pPr>
            <a:r>
              <a:rPr lang="en-US" dirty="0"/>
              <a:t>Separating compounds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F00FA-6024-9278-A03C-3BA91BF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57" y="1194785"/>
            <a:ext cx="4382598" cy="43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9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F66B-AF53-F8C2-7526-CCDF5099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6ABA-1CAB-DD2F-8598-E642C0BE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Making Use of Physical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0E-A9D0-96AB-70DC-178F633F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92D050"/>
                </a:solidFill>
              </a:rPr>
              <a:t>Solvent Extraction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 preference</a:t>
            </a:r>
            <a:br>
              <a:rPr lang="en-US" sz="2000" dirty="0"/>
            </a:br>
            <a:r>
              <a:rPr lang="en-US" sz="2000" dirty="0"/>
              <a:t>(“partition”) for organic vs</a:t>
            </a:r>
            <a:br>
              <a:rPr lang="en-US" sz="2000" dirty="0"/>
            </a:br>
            <a:r>
              <a:rPr lang="en-US" sz="2000" dirty="0"/>
              <a:t>aqueous solvents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Chromatography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 same</a:t>
            </a:r>
            <a:br>
              <a:rPr lang="en-US" sz="2000" dirty="0"/>
            </a:br>
            <a:r>
              <a:rPr lang="en-US" sz="2000" dirty="0"/>
              <a:t>principle as solvent extraction</a:t>
            </a:r>
            <a:br>
              <a:rPr lang="en-US" sz="2000" dirty="0"/>
            </a:br>
            <a:r>
              <a:rPr lang="en-US" sz="2000" dirty="0"/>
              <a:t>but with flowing (mobile) vs</a:t>
            </a:r>
            <a:br>
              <a:rPr lang="en-US" sz="2000" dirty="0"/>
            </a:br>
            <a:r>
              <a:rPr lang="en-US" sz="2000" dirty="0"/>
              <a:t>non-flowing (stationary)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C6A00-76FB-86B1-062F-179D4803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11" y="1217191"/>
            <a:ext cx="4009389" cy="52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EE7A-A6E8-24AB-A509-C0575AEC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5043-5EBD-8727-F3B1-AE53D2B6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LAW of 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8BDA8-033C-6E5B-D40B-0F7BAB7E8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1789 French chemist Lavoisier</a:t>
            </a:r>
          </a:p>
          <a:p>
            <a:r>
              <a:rPr lang="en-US" dirty="0"/>
              <a:t>Matter cannot be </a:t>
            </a:r>
            <a:r>
              <a:rPr lang="en-US" dirty="0">
                <a:solidFill>
                  <a:srgbClr val="FFFF00"/>
                </a:solidFill>
              </a:rPr>
              <a:t>created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destroyed</a:t>
            </a:r>
          </a:p>
          <a:p>
            <a:r>
              <a:rPr lang="en-US" dirty="0"/>
              <a:t>Chemical reaction: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mass</a:t>
            </a:r>
            <a:r>
              <a:rPr lang="en-US" dirty="0"/>
              <a:t> of </a:t>
            </a:r>
            <a:r>
              <a:rPr lang="en-US" dirty="0">
                <a:solidFill>
                  <a:srgbClr val="00FF00"/>
                </a:solidFill>
              </a:rPr>
              <a:t>reactants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mass</a:t>
            </a:r>
            <a:r>
              <a:rPr lang="en-US" dirty="0"/>
              <a:t> of </a:t>
            </a:r>
            <a:r>
              <a:rPr lang="en-US" dirty="0">
                <a:solidFill>
                  <a:srgbClr val="00FF00"/>
                </a:solidFill>
              </a:rPr>
              <a:t>products</a:t>
            </a:r>
            <a:r>
              <a:rPr lang="en-US" dirty="0"/>
              <a:t> identical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0E6CB-21D2-45B0-0AC6-A8E3D25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22" y="3678988"/>
            <a:ext cx="4619345" cy="2606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2E07A-1BAB-6B0F-19B5-156DC160E9D5}"/>
              </a:ext>
            </a:extLst>
          </p:cNvPr>
          <p:cNvSpPr txBox="1"/>
          <p:nvPr/>
        </p:nvSpPr>
        <p:spPr>
          <a:xfrm>
            <a:off x="5486400" y="628594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99FF"/>
                </a:solidFill>
              </a:rPr>
              <a:t>https://www.youtube.com/watch?v=Wwmsy4huZQ0</a:t>
            </a:r>
          </a:p>
        </p:txBody>
      </p:sp>
      <p:pic>
        <p:nvPicPr>
          <p:cNvPr id="4098" name="Picture 2" descr="What is Reactants and products 2Na+ 2H₂O → 2NaOH + H₂? - ECHEMI">
            <a:extLst>
              <a:ext uri="{FF2B5EF4-FFF2-40B4-BE49-F238E27FC236}">
                <a16:creationId xmlns:a16="http://schemas.microsoft.com/office/drawing/2014/main" id="{569B8ABE-67C1-7AB0-40BD-8E0D99A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5" y="3644352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248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33145</TotalTime>
  <Words>2313</Words>
  <Application>Microsoft Office PowerPoint</Application>
  <PresentationFormat>On-screen Show (4:3)</PresentationFormat>
  <Paragraphs>334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Cambria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This Slide Set: Book Chapter 4</vt:lpstr>
      <vt:lpstr>Matter: Properties and Changes Affecting It</vt:lpstr>
      <vt:lpstr>Matter: Properties and Changes Affecting It</vt:lpstr>
      <vt:lpstr>Physical (State) Changes</vt:lpstr>
      <vt:lpstr>Chemical Changes</vt:lpstr>
      <vt:lpstr>Making Use of Physical Properties</vt:lpstr>
      <vt:lpstr>Making Use of Physical Properties</vt:lpstr>
      <vt:lpstr>LAW of Conservation of Mass</vt:lpstr>
      <vt:lpstr>Mixtures</vt:lpstr>
      <vt:lpstr>Compounds</vt:lpstr>
      <vt:lpstr>Compounds: Chemical Formula</vt:lpstr>
      <vt:lpstr>Compounds: Molecular Formula</vt:lpstr>
      <vt:lpstr>Compounds: Empirical Formula</vt:lpstr>
      <vt:lpstr>Atomic Elements, Molecular Elements</vt:lpstr>
      <vt:lpstr>Formula Unit</vt:lpstr>
      <vt:lpstr>Ionic Compounds</vt:lpstr>
      <vt:lpstr>Ionic Compounds</vt:lpstr>
      <vt:lpstr>Ionic Compounds</vt:lpstr>
      <vt:lpstr>Cations and Anions</vt:lpstr>
      <vt:lpstr>Stock System</vt:lpstr>
      <vt:lpstr>Criss-Cross Method</vt:lpstr>
      <vt:lpstr>Criss-Cross Method (more)</vt:lpstr>
      <vt:lpstr>Polyatomic Ions</vt:lpstr>
      <vt:lpstr>Polyatomic Ions</vt:lpstr>
      <vt:lpstr>Predicting Cation or Anion</vt:lpstr>
      <vt:lpstr>Polyatomic Ions</vt:lpstr>
      <vt:lpstr>Polyatomic Ions</vt:lpstr>
      <vt:lpstr>Ionic or Not Ionic?</vt:lpstr>
      <vt:lpstr>Ionic or Not Ionic?</vt:lpstr>
      <vt:lpstr>Polyatomic vs Molecular Ion</vt:lpstr>
      <vt:lpstr>Naming Oxyanions</vt:lpstr>
      <vt:lpstr>Naming Oxyacids</vt:lpstr>
      <vt:lpstr>Naming Tips/Mnemonics</vt:lpstr>
      <vt:lpstr>T43 Method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Molecular Compound Naming</vt:lpstr>
      <vt:lpstr>Molecular Compound Naming</vt:lpstr>
      <vt:lpstr>Molecular Compound Naming</vt:lpstr>
      <vt:lpstr>Acid Naming</vt:lpstr>
      <vt:lpstr>Molecular Compound Naming</vt:lpstr>
      <vt:lpstr>Tying It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1066</cp:revision>
  <cp:lastPrinted>2016-03-14T04:22:58Z</cp:lastPrinted>
  <dcterms:created xsi:type="dcterms:W3CDTF">2005-12-08T13:54:14Z</dcterms:created>
  <dcterms:modified xsi:type="dcterms:W3CDTF">2025-08-28T21:59:59Z</dcterms:modified>
</cp:coreProperties>
</file>